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Lst>
  <p:sldSz cy="5143500" cx="9144000"/>
  <p:notesSz cx="6858000" cy="9144000"/>
  <p:embeddedFontLst>
    <p:embeddedFont>
      <p:font typeface="Montserrat SemiBold"/>
      <p:regular r:id="rId136"/>
      <p:bold r:id="rId137"/>
      <p:italic r:id="rId138"/>
      <p:boldItalic r:id="rId139"/>
    </p:embeddedFont>
    <p:embeddedFont>
      <p:font typeface="Montserrat"/>
      <p:regular r:id="rId140"/>
      <p:bold r:id="rId141"/>
      <p:italic r:id="rId142"/>
      <p:boldItalic r:id="rId143"/>
    </p:embeddedFont>
    <p:embeddedFont>
      <p:font typeface="Montserrat Medium"/>
      <p:regular r:id="rId144"/>
      <p:bold r:id="rId145"/>
      <p:italic r:id="rId146"/>
      <p:boldItalic r:id="rId147"/>
    </p:embeddedFont>
    <p:embeddedFont>
      <p:font typeface="Helvetica Neue"/>
      <p:regular r:id="rId148"/>
      <p:bold r:id="rId149"/>
      <p:italic r:id="rId150"/>
      <p:boldItalic r:id="rId1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guide id="3" pos="113">
          <p15:clr>
            <a:srgbClr val="747775"/>
          </p15:clr>
        </p15:guide>
        <p15:guide id="4" orient="horz" pos="113">
          <p15:clr>
            <a:srgbClr val="747775"/>
          </p15:clr>
        </p15:guide>
        <p15:guide id="5" orient="horz" pos="3127">
          <p15:clr>
            <a:srgbClr val="747775"/>
          </p15:clr>
        </p15:guide>
      </p15:sldGuideLst>
    </p:ext>
    <p:ext uri="GoogleSlidesCustomDataVersion2">
      <go:slidesCustomData xmlns:go="http://customooxmlschemas.google.com/" r:id="rId152" roundtripDataSignature="AMtx7mgQN2Pd4i3Jcy7V1nJgRFSR1TR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37EF276-51F9-4DDB-8FA9-FBF81AEE02DC}">
  <a:tblStyle styleId="{237EF276-51F9-4DDB-8FA9-FBF81AEE02D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113"/>
        <p:guide pos="113" orient="horz"/>
        <p:guide pos="3127"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26" Type="http://schemas.openxmlformats.org/officeDocument/2006/relationships/slide" Target="slides/slide20.xml"/><Relationship Id="rId121" Type="http://schemas.openxmlformats.org/officeDocument/2006/relationships/slide" Target="slides/slide115.xml"/><Relationship Id="rId25" Type="http://schemas.openxmlformats.org/officeDocument/2006/relationships/slide" Target="slides/slide19.xml"/><Relationship Id="rId120" Type="http://schemas.openxmlformats.org/officeDocument/2006/relationships/slide" Target="slides/slide114.xml"/><Relationship Id="rId28" Type="http://schemas.openxmlformats.org/officeDocument/2006/relationships/slide" Target="slides/slide22.xml"/><Relationship Id="rId27" Type="http://schemas.openxmlformats.org/officeDocument/2006/relationships/slide" Target="slides/slide21.xml"/><Relationship Id="rId125" Type="http://schemas.openxmlformats.org/officeDocument/2006/relationships/slide" Target="slides/slide119.xml"/><Relationship Id="rId29" Type="http://schemas.openxmlformats.org/officeDocument/2006/relationships/slide" Target="slides/slide23.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slide" Target="slides/slide113.xml"/><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slide" Target="slides/slide108.xml"/><Relationship Id="rId18" Type="http://schemas.openxmlformats.org/officeDocument/2006/relationships/slide" Target="slides/slide12.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150" Type="http://schemas.openxmlformats.org/officeDocument/2006/relationships/font" Target="fonts/HelveticaNeue-italic.fntdata"/><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font" Target="fonts/HelveticaNeue-bold.fntdata"/><Relationship Id="rId4" Type="http://schemas.openxmlformats.org/officeDocument/2006/relationships/tableStyles" Target="tableStyles.xml"/><Relationship Id="rId148" Type="http://schemas.openxmlformats.org/officeDocument/2006/relationships/font" Target="fonts/HelveticaNeue-regular.fntdata"/><Relationship Id="rId9" Type="http://schemas.openxmlformats.org/officeDocument/2006/relationships/slide" Target="slides/slide3.xml"/><Relationship Id="rId143" Type="http://schemas.openxmlformats.org/officeDocument/2006/relationships/font" Target="fonts/Montserrat-boldItalic.fntdata"/><Relationship Id="rId142" Type="http://schemas.openxmlformats.org/officeDocument/2006/relationships/font" Target="fonts/Montserrat-italic.fntdata"/><Relationship Id="rId141" Type="http://schemas.openxmlformats.org/officeDocument/2006/relationships/font" Target="fonts/Montserrat-bold.fntdata"/><Relationship Id="rId140" Type="http://schemas.openxmlformats.org/officeDocument/2006/relationships/font" Target="fonts/Montserrat-regular.fntdata"/><Relationship Id="rId5" Type="http://schemas.openxmlformats.org/officeDocument/2006/relationships/slideMaster" Target="slideMasters/slideMaster1.xml"/><Relationship Id="rId147" Type="http://schemas.openxmlformats.org/officeDocument/2006/relationships/font" Target="fonts/MontserratMedium-boldItalic.fntdata"/><Relationship Id="rId6" Type="http://schemas.openxmlformats.org/officeDocument/2006/relationships/notesMaster" Target="notesMasters/notesMaster1.xml"/><Relationship Id="rId146" Type="http://schemas.openxmlformats.org/officeDocument/2006/relationships/font" Target="fonts/MontserratMedium-italic.fntdata"/><Relationship Id="rId7" Type="http://schemas.openxmlformats.org/officeDocument/2006/relationships/slide" Target="slides/slide1.xml"/><Relationship Id="rId145" Type="http://schemas.openxmlformats.org/officeDocument/2006/relationships/font" Target="fonts/MontserratMedium-bold.fntdata"/><Relationship Id="rId8" Type="http://schemas.openxmlformats.org/officeDocument/2006/relationships/slide" Target="slides/slide2.xml"/><Relationship Id="rId144" Type="http://schemas.openxmlformats.org/officeDocument/2006/relationships/font" Target="fonts/MontserratMedium-regular.fntdata"/><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9" Type="http://schemas.openxmlformats.org/officeDocument/2006/relationships/font" Target="fonts/MontserratSemiBold-boldItalic.fntdata"/><Relationship Id="rId138" Type="http://schemas.openxmlformats.org/officeDocument/2006/relationships/font" Target="fonts/MontserratSemiBold-italic.fntdata"/><Relationship Id="rId137" Type="http://schemas.openxmlformats.org/officeDocument/2006/relationships/font" Target="fonts/MontserratSemiBold-bold.fntdata"/><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6" Type="http://schemas.openxmlformats.org/officeDocument/2006/relationships/font" Target="fonts/MontserratSemiBold-regular.fntdata"/><Relationship Id="rId135" Type="http://schemas.openxmlformats.org/officeDocument/2006/relationships/slide" Target="slides/slide129.xml"/><Relationship Id="rId134" Type="http://schemas.openxmlformats.org/officeDocument/2006/relationships/slide" Target="slides/slide128.xml"/><Relationship Id="rId133" Type="http://schemas.openxmlformats.org/officeDocument/2006/relationships/slide" Target="slides/slide127.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 Id="rId152" Type="http://customschemas.google.com/relationships/presentationmetadata" Target="metadata"/><Relationship Id="rId151" Type="http://schemas.openxmlformats.org/officeDocument/2006/relationships/font" Target="fonts/HelveticaNeue-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9" name="Google Shape;649;p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5" name="Google Shape;655;p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1" name="Google Shape;661;p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7" name="Google Shape;667;p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3" name="Google Shape;673;p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9" name="Google Shape;679;p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5" name="Google Shape;685;p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1" name="Google Shape;691;p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7" name="Google Shape;697;p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3" name="Google Shape;703;p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9" name="Google Shape;709;p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5" name="Google Shape;715;p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1" name="Google Shape;721;p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7" name="Google Shape;727;p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3" name="Google Shape;733;p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9" name="Google Shape;739;p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5" name="Google Shape;745;p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1" name="Google Shape;751;p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7" name="Google Shape;757;p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3" name="Google Shape;763;p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9" name="Google Shape;769;p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5" name="Google Shape;775;p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p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1" name="Google Shape;781;p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p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7" name="Google Shape;787;p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3" name="Google Shape;793;p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p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9" name="Google Shape;799;p1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5" name="Google Shape;805;p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p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1" name="Google Shape;811;p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p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7" name="Google Shape;817;p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3" name="Google Shape;823;p1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8" name="Google Shape;318;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 name="Google Shape;409;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7" name="Google Shape;427;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3" name="Google Shape;433;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9" name="Google Shape;439;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5" name="Google Shape;445;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1" name="Google Shape;451;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7" name="Google Shape;457;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3" name="Google Shape;463;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9" name="Google Shape;469;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5" name="Google Shape;475;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1" name="Google Shape;481;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7" name="Google Shape;487;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3" name="Google Shape;493;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9" name="Google Shape;499;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5" name="Google Shape;505;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1" name="Google Shape;511;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7" name="Google Shape;517;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3" name="Google Shape;523;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9" name="Google Shape;529;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5" name="Google Shape;535;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1" name="Google Shape;541;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7" name="Google Shape;547;p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3" name="Google Shape;553;p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9" name="Google Shape;559;p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5" name="Google Shape;565;p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1" name="Google Shape;571;p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7" name="Google Shape;577;p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3" name="Google Shape;583;p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9" name="Google Shape;589;p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5" name="Google Shape;595;p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1" name="Google Shape;601;p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7" name="Google Shape;607;p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3" name="Google Shape;613;p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9" name="Google Shape;619;p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5" name="Google Shape;625;p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1" name="Google Shape;631;p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7" name="Google Shape;637;p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3" name="Google Shape;643;p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3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3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31"/>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lvl1pPr indent="0" lvl="0" marL="0" marR="0">
              <a:buClr>
                <a:srgbClr val="000000"/>
              </a:buClr>
              <a:buSzPts val="1000"/>
              <a:buFont typeface="Arial"/>
              <a:buNone/>
              <a:defRPr b="1" i="0" sz="800" u="none" cap="none" strike="noStrike">
                <a:solidFill>
                  <a:schemeClr val="dk1"/>
                </a:solidFill>
                <a:latin typeface="Helvetica Neue"/>
                <a:ea typeface="Helvetica Neue"/>
                <a:cs typeface="Helvetica Neue"/>
                <a:sym typeface="Helvetica Neue"/>
              </a:defRPr>
            </a:lvl1pPr>
            <a:lvl2pPr indent="0" lvl="1" marL="0" marR="0">
              <a:buClr>
                <a:srgbClr val="000000"/>
              </a:buClr>
              <a:buSzPts val="1000"/>
              <a:buFont typeface="Arial"/>
              <a:buNone/>
              <a:defRPr b="1" i="0" sz="800" u="none" cap="none" strike="noStrike">
                <a:solidFill>
                  <a:schemeClr val="dk1"/>
                </a:solidFill>
                <a:latin typeface="Helvetica Neue"/>
                <a:ea typeface="Helvetica Neue"/>
                <a:cs typeface="Helvetica Neue"/>
                <a:sym typeface="Helvetica Neue"/>
              </a:defRPr>
            </a:lvl2pPr>
            <a:lvl3pPr indent="0" lvl="2" marL="0" marR="0">
              <a:buClr>
                <a:srgbClr val="000000"/>
              </a:buClr>
              <a:buSzPts val="1000"/>
              <a:buFont typeface="Arial"/>
              <a:buNone/>
              <a:defRPr b="1" i="0" sz="800" u="none" cap="none" strike="noStrike">
                <a:solidFill>
                  <a:schemeClr val="dk1"/>
                </a:solidFill>
                <a:latin typeface="Helvetica Neue"/>
                <a:ea typeface="Helvetica Neue"/>
                <a:cs typeface="Helvetica Neue"/>
                <a:sym typeface="Helvetica Neue"/>
              </a:defRPr>
            </a:lvl3pPr>
            <a:lvl4pPr indent="0" lvl="3" marL="0" marR="0">
              <a:buClr>
                <a:srgbClr val="000000"/>
              </a:buClr>
              <a:buSzPts val="1000"/>
              <a:buFont typeface="Arial"/>
              <a:buNone/>
              <a:defRPr b="1" i="0" sz="800" u="none" cap="none" strike="noStrike">
                <a:solidFill>
                  <a:schemeClr val="dk1"/>
                </a:solidFill>
                <a:latin typeface="Helvetica Neue"/>
                <a:ea typeface="Helvetica Neue"/>
                <a:cs typeface="Helvetica Neue"/>
                <a:sym typeface="Helvetica Neue"/>
              </a:defRPr>
            </a:lvl4pPr>
            <a:lvl5pPr indent="0" lvl="4" marL="0" marR="0">
              <a:buClr>
                <a:srgbClr val="000000"/>
              </a:buClr>
              <a:buSzPts val="1000"/>
              <a:buFont typeface="Arial"/>
              <a:buNone/>
              <a:defRPr b="1" i="0" sz="800" u="none" cap="none" strike="noStrike">
                <a:solidFill>
                  <a:schemeClr val="dk1"/>
                </a:solidFill>
                <a:latin typeface="Helvetica Neue"/>
                <a:ea typeface="Helvetica Neue"/>
                <a:cs typeface="Helvetica Neue"/>
                <a:sym typeface="Helvetica Neue"/>
              </a:defRPr>
            </a:lvl5pPr>
            <a:lvl6pPr indent="0" lvl="5" marL="0" marR="0">
              <a:buClr>
                <a:srgbClr val="000000"/>
              </a:buClr>
              <a:buSzPts val="1000"/>
              <a:buFont typeface="Arial"/>
              <a:buNone/>
              <a:defRPr b="1" i="0" sz="800" u="none" cap="none" strike="noStrike">
                <a:solidFill>
                  <a:schemeClr val="dk1"/>
                </a:solidFill>
                <a:latin typeface="Helvetica Neue"/>
                <a:ea typeface="Helvetica Neue"/>
                <a:cs typeface="Helvetica Neue"/>
                <a:sym typeface="Helvetica Neue"/>
              </a:defRPr>
            </a:lvl6pPr>
            <a:lvl7pPr indent="0" lvl="6" marL="0" marR="0">
              <a:buClr>
                <a:srgbClr val="000000"/>
              </a:buClr>
              <a:buSzPts val="1000"/>
              <a:buFont typeface="Arial"/>
              <a:buNone/>
              <a:defRPr b="1" i="0" sz="800" u="none" cap="none" strike="noStrike">
                <a:solidFill>
                  <a:schemeClr val="dk1"/>
                </a:solidFill>
                <a:latin typeface="Helvetica Neue"/>
                <a:ea typeface="Helvetica Neue"/>
                <a:cs typeface="Helvetica Neue"/>
                <a:sym typeface="Helvetica Neue"/>
              </a:defRPr>
            </a:lvl7pPr>
            <a:lvl8pPr indent="0" lvl="7" marL="0" marR="0">
              <a:buClr>
                <a:srgbClr val="000000"/>
              </a:buClr>
              <a:buSzPts val="1000"/>
              <a:buFont typeface="Arial"/>
              <a:buNone/>
              <a:defRPr b="1" i="0" sz="800" u="none" cap="none" strike="noStrike">
                <a:solidFill>
                  <a:schemeClr val="dk1"/>
                </a:solidFill>
                <a:latin typeface="Helvetica Neue"/>
                <a:ea typeface="Helvetica Neue"/>
                <a:cs typeface="Helvetica Neue"/>
                <a:sym typeface="Helvetica Neue"/>
              </a:defRPr>
            </a:lvl8pPr>
            <a:lvl9pPr indent="0" lvl="8" marL="0" marR="0">
              <a:buClr>
                <a:srgbClr val="000000"/>
              </a:buClr>
              <a:buSzPts val="1000"/>
              <a:buFont typeface="Arial"/>
              <a:buNone/>
              <a:defRPr b="1" i="0" sz="8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4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4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13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1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1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1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1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3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3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3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3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3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3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3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3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3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3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www.exploratorium.edu/tinkering/projects/animate-your-worl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5.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00"/>
        </a:solidFill>
      </p:bgPr>
    </p:bg>
    <p:spTree>
      <p:nvGrpSpPr>
        <p:cNvPr id="53" name="Shape 53"/>
        <p:cNvGrpSpPr/>
        <p:nvPr/>
      </p:nvGrpSpPr>
      <p:grpSpPr>
        <a:xfrm>
          <a:off x="0" y="0"/>
          <a:ext cx="0" cy="0"/>
          <a:chOff x="0" y="0"/>
          <a:chExt cx="0" cy="0"/>
        </a:xfrm>
      </p:grpSpPr>
      <p:sp>
        <p:nvSpPr>
          <p:cNvPr id="54" name="Google Shape;54;p1"/>
          <p:cNvSpPr txBox="1"/>
          <p:nvPr/>
        </p:nvSpPr>
        <p:spPr>
          <a:xfrm>
            <a:off x="60223" y="2248496"/>
            <a:ext cx="68601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it" sz="3000" u="none" cap="none" strike="noStrike">
                <a:solidFill>
                  <a:srgbClr val="000000"/>
                </a:solidFill>
                <a:latin typeface="Montserrat"/>
                <a:ea typeface="Montserrat"/>
                <a:cs typeface="Montserrat"/>
                <a:sym typeface="Montserrat"/>
              </a:rPr>
              <a:t>Best Practices</a:t>
            </a:r>
            <a:endParaRPr b="0" i="0" sz="3000" u="none" cap="none" strike="noStrike">
              <a:solidFill>
                <a:srgbClr val="000000"/>
              </a:solidFill>
              <a:latin typeface="Montserrat Medium"/>
              <a:ea typeface="Montserrat Medium"/>
              <a:cs typeface="Montserrat Medium"/>
              <a:sym typeface="Montserrat Medium"/>
            </a:endParaRPr>
          </a:p>
        </p:txBody>
      </p:sp>
      <p:sp>
        <p:nvSpPr>
          <p:cNvPr id="55" name="Google Shape;55;p1"/>
          <p:cNvSpPr txBox="1"/>
          <p:nvPr/>
        </p:nvSpPr>
        <p:spPr>
          <a:xfrm>
            <a:off x="180000" y="180000"/>
            <a:ext cx="3000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000"/>
              <a:buFont typeface="Arial"/>
              <a:buNone/>
            </a:pPr>
            <a:r>
              <a:rPr b="1" i="0" lang="it" sz="3000" u="none" cap="none" strike="noStrike">
                <a:solidFill>
                  <a:schemeClr val="dk1"/>
                </a:solidFill>
                <a:latin typeface="Montserrat"/>
                <a:ea typeface="Montserrat"/>
                <a:cs typeface="Montserrat"/>
                <a:sym typeface="Montserrat"/>
              </a:rPr>
              <a:t>Section_3</a:t>
            </a:r>
            <a:endParaRPr b="1" i="0" sz="3000" u="none" cap="none" strike="noStrike">
              <a:solidFill>
                <a:schemeClr val="dk1"/>
              </a:solidFill>
              <a:latin typeface="Montserrat"/>
              <a:ea typeface="Montserrat"/>
              <a:cs typeface="Montserrat"/>
              <a:sym typeface="Montserrat"/>
            </a:endParaRPr>
          </a:p>
        </p:txBody>
      </p:sp>
      <p:sp>
        <p:nvSpPr>
          <p:cNvPr id="56" name="Google Shape;56;p1"/>
          <p:cNvSpPr txBox="1"/>
          <p:nvPr>
            <p:ph idx="12" type="sldNum"/>
          </p:nvPr>
        </p:nvSpPr>
        <p:spPr>
          <a:xfrm>
            <a:off x="8472458" y="-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SzPts val="1000"/>
              <a:buNone/>
            </a:pPr>
            <a:fld id="{00000000-1234-1234-1234-123412341234}" type="slidenum">
              <a:rPr lang="it"/>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0"/>
          <p:cNvSpPr txBox="1"/>
          <p:nvPr/>
        </p:nvSpPr>
        <p:spPr>
          <a:xfrm>
            <a:off x="99181" y="1263450"/>
            <a:ext cx="8362200" cy="261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The project was </a:t>
            </a:r>
            <a:r>
              <a:rPr b="0" i="0" lang="it" sz="2000" u="none" cap="none" strike="noStrike">
                <a:solidFill>
                  <a:srgbClr val="000000"/>
                </a:solidFill>
                <a:latin typeface="Montserrat SemiBold"/>
                <a:ea typeface="Montserrat SemiBold"/>
                <a:cs typeface="Montserrat SemiBold"/>
                <a:sym typeface="Montserrat SemiBold"/>
              </a:rPr>
              <a:t>developed by H for Human</a:t>
            </a:r>
            <a:r>
              <a:rPr b="0" i="0" lang="it" sz="2000" u="none" cap="none" strike="noStrike">
                <a:solidFill>
                  <a:srgbClr val="000000"/>
                </a:solidFill>
                <a:latin typeface="Montserrat"/>
                <a:ea typeface="Montserrat"/>
                <a:cs typeface="Montserrat"/>
                <a:sym typeface="Montserrat"/>
              </a:rPr>
              <a:t>, the foundation of H-FARM, in particular by the </a:t>
            </a:r>
            <a:r>
              <a:rPr b="0" i="0" lang="it" sz="2000" u="none" cap="none" strike="noStrike">
                <a:solidFill>
                  <a:srgbClr val="000000"/>
                </a:solidFill>
                <a:latin typeface="Montserrat SemiBold"/>
                <a:ea typeface="Montserrat SemiBold"/>
                <a:cs typeface="Montserrat SemiBold"/>
                <a:sym typeface="Montserrat SemiBold"/>
              </a:rPr>
              <a:t>SPARX team</a:t>
            </a:r>
            <a:r>
              <a:rPr b="0" i="0" lang="it" sz="2000" u="none" cap="none" strike="noStrike">
                <a:solidFill>
                  <a:srgbClr val="000000"/>
                </a:solidFill>
                <a:latin typeface="Montserrat"/>
                <a:ea typeface="Montserrat"/>
                <a:cs typeface="Montserrat"/>
                <a:sym typeface="Montserrat"/>
              </a:rPr>
              <a:t>. It’s a reality that </a:t>
            </a:r>
            <a:r>
              <a:rPr b="0" i="0" lang="it" sz="2000" u="none" cap="none" strike="noStrike">
                <a:solidFill>
                  <a:srgbClr val="000000"/>
                </a:solidFill>
                <a:latin typeface="Montserrat SemiBold"/>
                <a:ea typeface="Montserrat SemiBold"/>
                <a:cs typeface="Montserrat SemiBold"/>
                <a:sym typeface="Montserrat SemiBold"/>
              </a:rPr>
              <a:t>deals with designing active learning experiences mediated by the technological medium</a:t>
            </a:r>
            <a:r>
              <a:rPr b="0" i="0" lang="it" sz="2000" u="none" cap="none" strike="noStrike">
                <a:solidFill>
                  <a:srgbClr val="000000"/>
                </a:solidFill>
                <a:latin typeface="Montserrat"/>
                <a:ea typeface="Montserrat"/>
                <a:cs typeface="Montserrat"/>
                <a:sym typeface="Montserrat"/>
              </a:rPr>
              <a:t> and that </a:t>
            </a:r>
            <a:r>
              <a:rPr b="0" i="0" lang="it" sz="2000" u="none" cap="none" strike="noStrike">
                <a:solidFill>
                  <a:srgbClr val="000000"/>
                </a:solidFill>
                <a:latin typeface="Montserrat SemiBold"/>
                <a:ea typeface="Montserrat SemiBold"/>
                <a:cs typeface="Montserrat SemiBold"/>
                <a:sym typeface="Montserrat SemiBold"/>
              </a:rPr>
              <a:t>involves a group of teachers and trainers with the aim of developing specific skills</a:t>
            </a:r>
            <a:r>
              <a:rPr b="0" i="0" lang="it" sz="2000" u="none" cap="none" strike="noStrike">
                <a:solidFill>
                  <a:srgbClr val="000000"/>
                </a:solidFill>
                <a:latin typeface="Montserrat"/>
                <a:ea typeface="Montserrat"/>
                <a:cs typeface="Montserrat"/>
                <a:sym typeface="Montserrat"/>
              </a:rPr>
              <a:t> in the use of technologies and transversal skills </a:t>
            </a:r>
            <a:r>
              <a:rPr b="0" i="0" lang="it" sz="2000" u="none" cap="none" strike="noStrike">
                <a:solidFill>
                  <a:srgbClr val="000000"/>
                </a:solidFill>
                <a:latin typeface="Montserrat SemiBold"/>
                <a:ea typeface="Montserrat SemiBold"/>
                <a:cs typeface="Montserrat SemiBold"/>
                <a:sym typeface="Montserrat SemiBold"/>
              </a:rPr>
              <a:t>to design inclusive learning experiences. </a:t>
            </a:r>
            <a:endParaRPr b="0" i="0" sz="2000" u="none" cap="none" strike="noStrike">
              <a:solidFill>
                <a:srgbClr val="000000"/>
              </a:solidFill>
              <a:latin typeface="Montserrat SemiBold"/>
              <a:ea typeface="Montserrat SemiBold"/>
              <a:cs typeface="Montserrat SemiBold"/>
              <a:sym typeface="Montserrat SemiBold"/>
            </a:endParaRPr>
          </a:p>
        </p:txBody>
      </p:sp>
      <p:sp>
        <p:nvSpPr>
          <p:cNvPr id="111" name="Google Shape;111;p10"/>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100"/>
          <p:cNvSpPr txBox="1"/>
          <p:nvPr/>
        </p:nvSpPr>
        <p:spPr>
          <a:xfrm>
            <a:off x="53963" y="1617450"/>
            <a:ext cx="83622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This experience is an</a:t>
            </a:r>
            <a:r>
              <a:rPr b="0" i="0" lang="it" sz="2000" u="none" cap="none" strike="noStrike">
                <a:solidFill>
                  <a:schemeClr val="dk1"/>
                </a:solidFill>
                <a:latin typeface="Montserrat SemiBold"/>
                <a:ea typeface="Montserrat SemiBold"/>
                <a:cs typeface="Montserrat SemiBold"/>
                <a:sym typeface="Montserrat SemiBold"/>
              </a:rPr>
              <a:t> online pathway</a:t>
            </a:r>
            <a:r>
              <a:rPr b="0" i="0" lang="it" sz="2000" u="none" cap="none" strike="noStrike">
                <a:solidFill>
                  <a:schemeClr val="dk1"/>
                </a:solidFill>
                <a:latin typeface="Montserrat"/>
                <a:ea typeface="Montserrat"/>
                <a:cs typeface="Montserrat"/>
                <a:sym typeface="Montserrat"/>
              </a:rPr>
              <a:t> organized in </a:t>
            </a:r>
            <a:r>
              <a:rPr b="0" i="0" lang="it" sz="2000" u="none" cap="none" strike="noStrike">
                <a:solidFill>
                  <a:schemeClr val="dk1"/>
                </a:solidFill>
                <a:latin typeface="Montserrat SemiBold"/>
                <a:ea typeface="Montserrat SemiBold"/>
                <a:cs typeface="Montserrat SemiBold"/>
                <a:sym typeface="Montserrat SemiBold"/>
              </a:rPr>
              <a:t>5 weeks</a:t>
            </a:r>
            <a:r>
              <a:rPr b="0" i="0" lang="it" sz="2000" u="none" cap="none" strike="noStrike">
                <a:solidFill>
                  <a:schemeClr val="dk1"/>
                </a:solidFill>
                <a:latin typeface="Montserrat"/>
                <a:ea typeface="Montserrat"/>
                <a:cs typeface="Montserrat"/>
                <a:sym typeface="Montserrat"/>
              </a:rPr>
              <a:t>, held between </a:t>
            </a:r>
            <a:r>
              <a:rPr b="0" i="0" lang="it" sz="2000" u="none" cap="none" strike="noStrike">
                <a:solidFill>
                  <a:schemeClr val="dk1"/>
                </a:solidFill>
                <a:latin typeface="Montserrat SemiBold"/>
                <a:ea typeface="Montserrat SemiBold"/>
                <a:cs typeface="Montserrat SemiBold"/>
                <a:sym typeface="Montserrat SemiBold"/>
              </a:rPr>
              <a:t>January and March 2021.</a:t>
            </a:r>
            <a:endParaRPr b="0" i="0" sz="2000" u="none" cap="none" strike="noStrike">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There were </a:t>
            </a:r>
            <a:r>
              <a:rPr b="0" i="0" lang="it" sz="2000" u="none" cap="none" strike="noStrike">
                <a:solidFill>
                  <a:schemeClr val="dk1"/>
                </a:solidFill>
                <a:latin typeface="Montserrat SemiBold"/>
                <a:ea typeface="Montserrat SemiBold"/>
                <a:cs typeface="Montserrat SemiBold"/>
                <a:sym typeface="Montserrat SemiBold"/>
              </a:rPr>
              <a:t>50 students </a:t>
            </a:r>
            <a:r>
              <a:rPr b="0" i="0" lang="it" sz="2000" u="none" cap="none" strike="noStrike">
                <a:solidFill>
                  <a:schemeClr val="dk1"/>
                </a:solidFill>
                <a:latin typeface="Montserrat"/>
                <a:ea typeface="Montserrat"/>
                <a:cs typeface="Montserrat"/>
                <a:sym typeface="Montserrat"/>
              </a:rPr>
              <a:t>involved, </a:t>
            </a:r>
            <a:r>
              <a:rPr b="0" i="0" lang="it" sz="2000" u="none" cap="none" strike="noStrike">
                <a:solidFill>
                  <a:schemeClr val="dk1"/>
                </a:solidFill>
                <a:latin typeface="Montserrat SemiBold"/>
                <a:ea typeface="Montserrat SemiBold"/>
                <a:cs typeface="Montserrat SemiBold"/>
                <a:sym typeface="Montserrat SemiBold"/>
              </a:rPr>
              <a:t>all adults</a:t>
            </a:r>
            <a:r>
              <a:rPr b="0" i="0" lang="it" sz="2000" u="none" cap="none" strike="noStrike">
                <a:solidFill>
                  <a:schemeClr val="dk1"/>
                </a:solidFill>
                <a:latin typeface="Montserrat"/>
                <a:ea typeface="Montserrat"/>
                <a:cs typeface="Montserrat"/>
                <a:sym typeface="Montserrat"/>
              </a:rPr>
              <a:t>, divided into </a:t>
            </a:r>
            <a:r>
              <a:rPr b="0" i="0" lang="it" sz="2000" u="none" cap="none" strike="noStrike">
                <a:solidFill>
                  <a:schemeClr val="dk1"/>
                </a:solidFill>
                <a:latin typeface="Montserrat SemiBold"/>
                <a:ea typeface="Montserrat SemiBold"/>
                <a:cs typeface="Montserrat SemiBold"/>
                <a:sym typeface="Montserrat SemiBold"/>
              </a:rPr>
              <a:t>groups of 25</a:t>
            </a:r>
            <a:r>
              <a:rPr b="0" i="0" lang="it" sz="2000" u="none" cap="none" strike="noStrike">
                <a:solidFill>
                  <a:schemeClr val="dk1"/>
                </a:solidFill>
                <a:latin typeface="Montserrat"/>
                <a:ea typeface="Montserrat"/>
                <a:cs typeface="Montserrat"/>
                <a:sym typeface="Montserrat"/>
              </a:rPr>
              <a:t>. The participants were </a:t>
            </a:r>
            <a:r>
              <a:rPr b="0" i="0" lang="it" sz="2000" u="none" cap="none" strike="noStrike">
                <a:solidFill>
                  <a:schemeClr val="dk1"/>
                </a:solidFill>
                <a:latin typeface="Montserrat SemiBold"/>
                <a:ea typeface="Montserrat SemiBold"/>
                <a:cs typeface="Montserrat SemiBold"/>
                <a:sym typeface="Montserrat SemiBold"/>
              </a:rPr>
              <a:t>primary and secondary teachers, museum educators, and students.</a:t>
            </a:r>
            <a:endParaRPr b="0" i="0" sz="2000" u="none" cap="none" strike="noStrike">
              <a:solidFill>
                <a:schemeClr val="dk1"/>
              </a:solidFill>
              <a:latin typeface="Montserrat SemiBold"/>
              <a:ea typeface="Montserrat SemiBold"/>
              <a:cs typeface="Montserrat SemiBold"/>
              <a:sym typeface="Montserrat SemiBold"/>
            </a:endParaRPr>
          </a:p>
        </p:txBody>
      </p:sp>
      <p:sp>
        <p:nvSpPr>
          <p:cNvPr id="652" name="Google Shape;652;p100"/>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101"/>
          <p:cNvSpPr txBox="1"/>
          <p:nvPr/>
        </p:nvSpPr>
        <p:spPr>
          <a:xfrm>
            <a:off x="53963" y="1794450"/>
            <a:ext cx="8362200" cy="1554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The course focuses on </a:t>
            </a:r>
            <a:r>
              <a:rPr b="0" i="0" lang="it" sz="2000" u="none" cap="none" strike="noStrike">
                <a:solidFill>
                  <a:schemeClr val="dk1"/>
                </a:solidFill>
                <a:latin typeface="Montserrat SemiBold"/>
                <a:ea typeface="Montserrat SemiBold"/>
                <a:cs typeface="Montserrat SemiBold"/>
                <a:sym typeface="Montserrat SemiBold"/>
              </a:rPr>
              <a:t>issues </a:t>
            </a:r>
            <a:r>
              <a:rPr b="0" i="0" lang="it" sz="2000" u="none" cap="none" strike="noStrike">
                <a:solidFill>
                  <a:schemeClr val="dk1"/>
                </a:solidFill>
                <a:latin typeface="Montserrat"/>
                <a:ea typeface="Montserrat"/>
                <a:cs typeface="Montserrat"/>
                <a:sym typeface="Montserrat"/>
              </a:rPr>
              <a:t>related to </a:t>
            </a:r>
            <a:r>
              <a:rPr b="0" i="0" lang="it" sz="2000" u="none" cap="none" strike="noStrike">
                <a:solidFill>
                  <a:schemeClr val="dk1"/>
                </a:solidFill>
                <a:latin typeface="Montserrat SemiBold"/>
                <a:ea typeface="Montserrat SemiBold"/>
                <a:cs typeface="Montserrat SemiBold"/>
                <a:sym typeface="Montserrat SemiBold"/>
              </a:rPr>
              <a:t>Creative Learning and constructionism,</a:t>
            </a:r>
            <a:r>
              <a:rPr b="0" i="0" lang="it" sz="2000" u="none" cap="none" strike="noStrike">
                <a:solidFill>
                  <a:schemeClr val="dk1"/>
                </a:solidFill>
                <a:latin typeface="Montserrat"/>
                <a:ea typeface="Montserrat"/>
                <a:cs typeface="Montserrat"/>
                <a:sym typeface="Montserrat"/>
              </a:rPr>
              <a:t> thus starting from a solid theoretical framework but </a:t>
            </a:r>
            <a:r>
              <a:rPr b="0" i="0" lang="it" sz="2000" u="none" cap="none" strike="noStrike">
                <a:solidFill>
                  <a:schemeClr val="dk1"/>
                </a:solidFill>
                <a:latin typeface="Montserrat SemiBold"/>
                <a:ea typeface="Montserrat SemiBold"/>
                <a:cs typeface="Montserrat SemiBold"/>
                <a:sym typeface="Montserrat SemiBold"/>
              </a:rPr>
              <a:t>including a whole series of practical activities</a:t>
            </a:r>
            <a:r>
              <a:rPr b="0" i="0" lang="it" sz="2000" u="none" cap="none" strike="noStrike">
                <a:solidFill>
                  <a:schemeClr val="dk1"/>
                </a:solidFill>
                <a:latin typeface="Montserrat"/>
                <a:ea typeface="Montserrat"/>
                <a:cs typeface="Montserrat"/>
                <a:sym typeface="Montserrat"/>
              </a:rPr>
              <a:t> necessary for the purpose of understanding some key concepts.</a:t>
            </a:r>
            <a:endParaRPr b="0" i="0" sz="2000" u="none" cap="none" strike="noStrike">
              <a:solidFill>
                <a:schemeClr val="dk1"/>
              </a:solidFill>
              <a:latin typeface="Montserrat SemiBold"/>
              <a:ea typeface="Montserrat SemiBold"/>
              <a:cs typeface="Montserrat SemiBold"/>
              <a:sym typeface="Montserrat SemiBold"/>
            </a:endParaRPr>
          </a:p>
        </p:txBody>
      </p:sp>
      <p:sp>
        <p:nvSpPr>
          <p:cNvPr id="658" name="Google Shape;658;p101"/>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102"/>
          <p:cNvSpPr txBox="1"/>
          <p:nvPr/>
        </p:nvSpPr>
        <p:spPr>
          <a:xfrm>
            <a:off x="53963" y="1440450"/>
            <a:ext cx="83622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It was interesting because before </a:t>
            </a:r>
            <a:r>
              <a:rPr b="0" i="0" lang="it" sz="2000" u="none" cap="none" strike="noStrike">
                <a:solidFill>
                  <a:schemeClr val="dk1"/>
                </a:solidFill>
                <a:latin typeface="Montserrat"/>
                <a:ea typeface="Montserrat"/>
                <a:cs typeface="Montserrat"/>
                <a:sym typeface="Montserrat"/>
              </a:rPr>
              <a:t>the online edition that we will recount here </a:t>
            </a:r>
            <a:r>
              <a:rPr b="0" i="0" lang="it" sz="2000" u="none" cap="none" strike="noStrike">
                <a:solidFill>
                  <a:schemeClr val="dk1"/>
                </a:solidFill>
                <a:latin typeface="Montserrat SemiBold"/>
                <a:ea typeface="Montserrat SemiBold"/>
                <a:cs typeface="Montserrat SemiBold"/>
                <a:sym typeface="Montserrat SemiBold"/>
              </a:rPr>
              <a:t>it had always been held in presence</a:t>
            </a:r>
            <a:r>
              <a:rPr b="0" i="0" lang="it" sz="2000" u="none" cap="none" strike="noStrike">
                <a:solidFill>
                  <a:schemeClr val="dk1"/>
                </a:solidFill>
                <a:latin typeface="Montserrat"/>
                <a:ea typeface="Montserrat"/>
                <a:cs typeface="Montserrat"/>
                <a:sym typeface="Montserrat"/>
              </a:rPr>
              <a:t>.</a:t>
            </a:r>
            <a:endParaRPr b="0" i="0" sz="2000" u="none" cap="none" strike="noStrike">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So the trainers</a:t>
            </a:r>
            <a:r>
              <a:rPr b="0" i="0" lang="it" sz="2000" u="none" cap="none" strike="noStrike">
                <a:solidFill>
                  <a:schemeClr val="dk1"/>
                </a:solidFill>
                <a:latin typeface="Montserrat"/>
                <a:ea typeface="Montserrat"/>
                <a:cs typeface="Montserrat"/>
                <a:sym typeface="Montserrat"/>
              </a:rPr>
              <a:t> had to completely </a:t>
            </a:r>
            <a:r>
              <a:rPr b="0" i="0" lang="it" sz="2000" u="none" cap="none" strike="noStrike">
                <a:solidFill>
                  <a:schemeClr val="dk1"/>
                </a:solidFill>
                <a:latin typeface="Montserrat SemiBold"/>
                <a:ea typeface="Montserrat SemiBold"/>
                <a:cs typeface="Montserrat SemiBold"/>
                <a:sym typeface="Montserrat SemiBold"/>
              </a:rPr>
              <a:t>redesign the experience, to adapt it specifically to the online environment,</a:t>
            </a:r>
            <a:r>
              <a:rPr b="0" i="0" lang="it" sz="2000" u="none" cap="none" strike="noStrike">
                <a:solidFill>
                  <a:schemeClr val="dk1"/>
                </a:solidFill>
                <a:latin typeface="Montserrat"/>
                <a:ea typeface="Montserrat"/>
                <a:cs typeface="Montserrat"/>
                <a:sym typeface="Montserrat"/>
              </a:rPr>
              <a:t> with the aim of maintaining the quality experience, trying to involve the participants as much as possible.</a:t>
            </a:r>
            <a:endParaRPr b="0" i="0" sz="2000" u="none" cap="none" strike="noStrike">
              <a:solidFill>
                <a:schemeClr val="dk1"/>
              </a:solidFill>
              <a:latin typeface="Montserrat"/>
              <a:ea typeface="Montserrat"/>
              <a:cs typeface="Montserrat"/>
              <a:sym typeface="Montserrat"/>
            </a:endParaRPr>
          </a:p>
        </p:txBody>
      </p:sp>
      <p:sp>
        <p:nvSpPr>
          <p:cNvPr id="664" name="Google Shape;664;p102"/>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103"/>
          <p:cNvSpPr txBox="1"/>
          <p:nvPr/>
        </p:nvSpPr>
        <p:spPr>
          <a:xfrm>
            <a:off x="53963" y="2148450"/>
            <a:ext cx="8362200" cy="84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Now we’ll present</a:t>
            </a:r>
            <a:r>
              <a:rPr b="0" i="0" lang="it" sz="2000" u="none" cap="none" strike="noStrike">
                <a:solidFill>
                  <a:schemeClr val="dk1"/>
                </a:solidFill>
                <a:latin typeface="Montserrat SemiBold"/>
                <a:ea typeface="Montserrat SemiBold"/>
                <a:cs typeface="Montserrat SemiBold"/>
                <a:sym typeface="Montserrat SemiBold"/>
              </a:rPr>
              <a:t> the development of this experience from the choices made by the trainers.</a:t>
            </a:r>
            <a:endParaRPr b="0" i="0" sz="2000" u="none" cap="none" strike="noStrike">
              <a:solidFill>
                <a:schemeClr val="dk1"/>
              </a:solidFill>
              <a:latin typeface="Montserrat"/>
              <a:ea typeface="Montserrat"/>
              <a:cs typeface="Montserrat"/>
              <a:sym typeface="Montserrat"/>
            </a:endParaRPr>
          </a:p>
        </p:txBody>
      </p:sp>
      <p:sp>
        <p:nvSpPr>
          <p:cNvPr id="670" name="Google Shape;670;p103"/>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104"/>
          <p:cNvSpPr txBox="1"/>
          <p:nvPr/>
        </p:nvSpPr>
        <p:spPr>
          <a:xfrm>
            <a:off x="53963" y="1086450"/>
            <a:ext cx="8362200" cy="2970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The tools</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The first essential decision that had to be made was related to the</a:t>
            </a:r>
            <a:r>
              <a:rPr b="0" i="0" lang="it" sz="2000" u="none" cap="none" strike="noStrike">
                <a:solidFill>
                  <a:schemeClr val="dk1"/>
                </a:solidFill>
                <a:latin typeface="Montserrat SemiBold"/>
                <a:ea typeface="Montserrat SemiBold"/>
                <a:cs typeface="Montserrat SemiBold"/>
                <a:sym typeface="Montserrat SemiBold"/>
              </a:rPr>
              <a:t> type of platform</a:t>
            </a:r>
            <a:r>
              <a:rPr b="0" i="0" lang="it" sz="2000" u="none" cap="none" strike="noStrike">
                <a:solidFill>
                  <a:schemeClr val="dk1"/>
                </a:solidFill>
                <a:latin typeface="Montserrat"/>
                <a:ea typeface="Montserrat"/>
                <a:cs typeface="Montserrat"/>
                <a:sym typeface="Montserrat"/>
              </a:rPr>
              <a:t> that could </a:t>
            </a:r>
            <a:r>
              <a:rPr b="0" i="0" lang="it" sz="2000" u="none" cap="none" strike="noStrike">
                <a:solidFill>
                  <a:schemeClr val="dk1"/>
                </a:solidFill>
                <a:latin typeface="Montserrat SemiBold"/>
                <a:ea typeface="Montserrat SemiBold"/>
                <a:cs typeface="Montserrat SemiBold"/>
                <a:sym typeface="Montserrat SemiBold"/>
              </a:rPr>
              <a:t>ensure:</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SemiBold"/>
              <a:ea typeface="Montserrat SemiBold"/>
              <a:cs typeface="Montserrat SemiBold"/>
              <a:sym typeface="Montserrat SemiBold"/>
            </a:endParaRPr>
          </a:p>
          <a:p>
            <a:pPr indent="-355600" lvl="0" marL="457200" marR="0" rtl="0" algn="l">
              <a:lnSpc>
                <a:spcPct val="115000"/>
              </a:lnSpc>
              <a:spcBef>
                <a:spcPts val="0"/>
              </a:spcBef>
              <a:spcAft>
                <a:spcPts val="0"/>
              </a:spcAft>
              <a:buClr>
                <a:schemeClr val="dk1"/>
              </a:buClr>
              <a:buSzPts val="2000"/>
              <a:buFont typeface="Arial"/>
              <a:buChar char="●"/>
            </a:pPr>
            <a:r>
              <a:rPr b="0" i="0" lang="it" sz="2000" u="none" cap="none" strike="noStrike">
                <a:solidFill>
                  <a:schemeClr val="dk1"/>
                </a:solidFill>
                <a:latin typeface="Montserrat SemiBold"/>
                <a:ea typeface="Montserrat SemiBold"/>
                <a:cs typeface="Montserrat SemiBold"/>
                <a:sym typeface="Montserrat SemiBold"/>
              </a:rPr>
              <a:t>the best enjoyment by the participants</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Arial"/>
              <a:buChar char="●"/>
            </a:pPr>
            <a:r>
              <a:rPr b="0" i="0" lang="it" sz="2000" u="none" cap="none" strike="noStrike">
                <a:solidFill>
                  <a:schemeClr val="dk1"/>
                </a:solidFill>
                <a:latin typeface="Montserrat SemiBold"/>
                <a:ea typeface="Montserrat SemiBold"/>
                <a:cs typeface="Montserrat SemiBold"/>
                <a:sym typeface="Montserrat SemiBold"/>
              </a:rPr>
              <a:t>break rooms could be created to be able to work in groups</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Arial"/>
              <a:buChar char="●"/>
            </a:pPr>
            <a:r>
              <a:rPr b="0" i="0" lang="it" sz="2000" u="none" cap="none" strike="noStrike">
                <a:solidFill>
                  <a:schemeClr val="dk1"/>
                </a:solidFill>
                <a:latin typeface="Montserrat SemiBold"/>
                <a:ea typeface="Montserrat SemiBold"/>
                <a:cs typeface="Montserrat SemiBold"/>
                <a:sym typeface="Montserrat SemiBold"/>
              </a:rPr>
              <a:t>a quality collaborative experience.</a:t>
            </a:r>
            <a:endParaRPr b="0" i="0" sz="2000" u="none" cap="none" strike="noStrike">
              <a:solidFill>
                <a:schemeClr val="dk1"/>
              </a:solidFill>
              <a:latin typeface="Montserrat SemiBold"/>
              <a:ea typeface="Montserrat SemiBold"/>
              <a:cs typeface="Montserrat SemiBold"/>
              <a:sym typeface="Montserrat SemiBold"/>
            </a:endParaRPr>
          </a:p>
        </p:txBody>
      </p:sp>
      <p:sp>
        <p:nvSpPr>
          <p:cNvPr id="676" name="Google Shape;676;p104"/>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105"/>
          <p:cNvSpPr txBox="1"/>
          <p:nvPr/>
        </p:nvSpPr>
        <p:spPr>
          <a:xfrm>
            <a:off x="53963" y="1086450"/>
            <a:ext cx="8362200" cy="261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An additional need</a:t>
            </a:r>
            <a:r>
              <a:rPr b="0" i="0" lang="it" sz="2000" u="none" cap="none" strike="noStrike">
                <a:solidFill>
                  <a:schemeClr val="dk1"/>
                </a:solidFill>
                <a:latin typeface="Montserrat"/>
                <a:ea typeface="Montserrat"/>
                <a:cs typeface="Montserrat"/>
                <a:sym typeface="Montserrat"/>
              </a:rPr>
              <a:t> for the trainers was related to the possibility of being able to </a:t>
            </a:r>
            <a:r>
              <a:rPr b="0" i="0" lang="it" sz="2000" u="none" cap="none" strike="noStrike">
                <a:solidFill>
                  <a:schemeClr val="dk1"/>
                </a:solidFill>
                <a:latin typeface="Montserrat SemiBold"/>
                <a:ea typeface="Montserrat SemiBold"/>
                <a:cs typeface="Montserrat SemiBold"/>
                <a:sym typeface="Montserrat SemiBold"/>
              </a:rPr>
              <a:t>share multiple screens at the same time, </a:t>
            </a:r>
            <a:r>
              <a:rPr b="0" i="0" lang="it" sz="2000" u="none" cap="none" strike="noStrike">
                <a:solidFill>
                  <a:schemeClr val="dk1"/>
                </a:solidFill>
                <a:latin typeface="Montserrat"/>
                <a:ea typeface="Montserrat"/>
                <a:cs typeface="Montserrat"/>
                <a:sym typeface="Montserrat"/>
              </a:rPr>
              <a:t>so it was also necessary </a:t>
            </a:r>
            <a:r>
              <a:rPr b="0" i="0" lang="it" sz="2000" u="none" cap="none" strike="noStrike">
                <a:solidFill>
                  <a:schemeClr val="dk1"/>
                </a:solidFill>
                <a:latin typeface="Montserrat SemiBold"/>
                <a:ea typeface="Montserrat SemiBold"/>
                <a:cs typeface="Montserrat SemiBold"/>
                <a:sym typeface="Montserrat SemiBold"/>
              </a:rPr>
              <a:t>to evaluate the performance of a platform that could effectively support the group in this direction.</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The choices fell on </a:t>
            </a:r>
            <a:r>
              <a:rPr b="0" i="0" lang="it" sz="2000" u="none" cap="none" strike="noStrike">
                <a:solidFill>
                  <a:schemeClr val="dk1"/>
                </a:solidFill>
                <a:latin typeface="Montserrat SemiBold"/>
                <a:ea typeface="Montserrat SemiBold"/>
                <a:cs typeface="Montserrat SemiBold"/>
                <a:sym typeface="Montserrat SemiBold"/>
              </a:rPr>
              <a:t>2 platforms:</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Jitsi </a:t>
            </a:r>
            <a:r>
              <a:rPr b="0" i="0" lang="it" sz="2000" u="none" cap="none" strike="noStrike">
                <a:solidFill>
                  <a:schemeClr val="dk1"/>
                </a:solidFill>
                <a:latin typeface="Montserrat"/>
                <a:ea typeface="Montserrat"/>
                <a:cs typeface="Montserrat"/>
                <a:sym typeface="Montserrat"/>
              </a:rPr>
              <a:t>and </a:t>
            </a:r>
            <a:r>
              <a:rPr b="0" i="0" lang="it" sz="2000" u="none" cap="none" strike="noStrike">
                <a:solidFill>
                  <a:schemeClr val="dk1"/>
                </a:solidFill>
                <a:latin typeface="Montserrat SemiBold"/>
                <a:ea typeface="Montserrat SemiBold"/>
                <a:cs typeface="Montserrat SemiBold"/>
                <a:sym typeface="Montserrat SemiBold"/>
              </a:rPr>
              <a:t>Unhangout.</a:t>
            </a:r>
            <a:r>
              <a:rPr b="0" i="0" lang="it" sz="2000" u="none" cap="none" strike="noStrike">
                <a:solidFill>
                  <a:schemeClr val="dk1"/>
                </a:solidFill>
                <a:latin typeface="Montserrat"/>
                <a:ea typeface="Montserrat"/>
                <a:cs typeface="Montserrat"/>
                <a:sym typeface="Montserrat"/>
              </a:rPr>
              <a:t> </a:t>
            </a:r>
            <a:endParaRPr b="0" i="0" sz="2000" u="none" cap="none" strike="noStrike">
              <a:solidFill>
                <a:schemeClr val="dk1"/>
              </a:solidFill>
              <a:latin typeface="Montserrat"/>
              <a:ea typeface="Montserrat"/>
              <a:cs typeface="Montserrat"/>
              <a:sym typeface="Montserrat"/>
            </a:endParaRPr>
          </a:p>
        </p:txBody>
      </p:sp>
      <p:sp>
        <p:nvSpPr>
          <p:cNvPr id="682" name="Google Shape;682;p105"/>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106"/>
          <p:cNvSpPr txBox="1"/>
          <p:nvPr/>
        </p:nvSpPr>
        <p:spPr>
          <a:xfrm>
            <a:off x="53963" y="1440450"/>
            <a:ext cx="83622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Another element</a:t>
            </a:r>
            <a:r>
              <a:rPr b="0" i="0" lang="it" sz="2000" u="none" cap="none" strike="noStrike">
                <a:solidFill>
                  <a:schemeClr val="dk1"/>
                </a:solidFill>
                <a:latin typeface="Montserrat"/>
                <a:ea typeface="Montserrat"/>
                <a:cs typeface="Montserrat"/>
                <a:sym typeface="Montserrat"/>
              </a:rPr>
              <a:t> was also</a:t>
            </a:r>
            <a:r>
              <a:rPr b="0" i="0" lang="it" sz="2000" u="none" cap="none" strike="noStrike">
                <a:solidFill>
                  <a:schemeClr val="dk1"/>
                </a:solidFill>
                <a:latin typeface="Montserrat SemiBold"/>
                <a:ea typeface="Montserrat SemiBold"/>
                <a:cs typeface="Montserrat SemiBold"/>
                <a:sym typeface="Montserrat SemiBold"/>
              </a:rPr>
              <a:t> related to communication</a:t>
            </a:r>
            <a:r>
              <a:rPr b="0" i="0" lang="it" sz="2000" u="none" cap="none" strike="noStrike">
                <a:solidFill>
                  <a:schemeClr val="dk1"/>
                </a:solidFill>
                <a:latin typeface="Montserrat"/>
                <a:ea typeface="Montserrat"/>
                <a:cs typeface="Montserrat"/>
                <a:sym typeface="Montserrat"/>
              </a:rPr>
              <a:t>.</a:t>
            </a:r>
            <a:endParaRPr b="0" i="0" sz="2000" u="none" cap="none" strike="noStrike">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It is necessary to use </a:t>
            </a:r>
            <a:r>
              <a:rPr b="0" i="0" lang="it" sz="2000" u="none" cap="none" strike="noStrike">
                <a:solidFill>
                  <a:schemeClr val="dk1"/>
                </a:solidFill>
                <a:latin typeface="Montserrat SemiBold"/>
                <a:ea typeface="Montserrat SemiBold"/>
                <a:cs typeface="Montserrat SemiBold"/>
                <a:sym typeface="Montserrat SemiBold"/>
              </a:rPr>
              <a:t>effective tools to be able to stay in touch with the participants</a:t>
            </a:r>
            <a:r>
              <a:rPr b="0" i="0" lang="it" sz="2000" u="none" cap="none" strike="noStrike">
                <a:solidFill>
                  <a:schemeClr val="dk1"/>
                </a:solidFill>
                <a:latin typeface="Montserrat"/>
                <a:ea typeface="Montserrat"/>
                <a:cs typeface="Montserrat"/>
                <a:sym typeface="Montserrat"/>
              </a:rPr>
              <a:t> with a view to engagement and guidance and to be able to use </a:t>
            </a:r>
            <a:r>
              <a:rPr b="0" i="0" lang="it" sz="2000" u="none" cap="none" strike="noStrike">
                <a:solidFill>
                  <a:schemeClr val="dk1"/>
                </a:solidFill>
                <a:latin typeface="Montserrat SemiBold"/>
                <a:ea typeface="Montserrat SemiBold"/>
                <a:cs typeface="Montserrat SemiBold"/>
                <a:sym typeface="Montserrat SemiBold"/>
              </a:rPr>
              <a:t>appropriate tools that can allow easy and direct contact between participants, for the development of a real community.</a:t>
            </a:r>
            <a:endParaRPr b="0" i="0" sz="2000" u="none" cap="none" strike="noStrike">
              <a:solidFill>
                <a:schemeClr val="dk1"/>
              </a:solidFill>
              <a:latin typeface="Montserrat SemiBold"/>
              <a:ea typeface="Montserrat SemiBold"/>
              <a:cs typeface="Montserrat SemiBold"/>
              <a:sym typeface="Montserrat SemiBold"/>
            </a:endParaRPr>
          </a:p>
        </p:txBody>
      </p:sp>
      <p:sp>
        <p:nvSpPr>
          <p:cNvPr id="688" name="Google Shape;688;p106"/>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107"/>
          <p:cNvSpPr txBox="1"/>
          <p:nvPr/>
        </p:nvSpPr>
        <p:spPr>
          <a:xfrm>
            <a:off x="53963" y="1617450"/>
            <a:ext cx="83622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For communication with participants</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Trainers started a </a:t>
            </a:r>
            <a:r>
              <a:rPr b="0" i="0" lang="it" sz="2000" u="none" cap="none" strike="noStrike">
                <a:solidFill>
                  <a:schemeClr val="dk1"/>
                </a:solidFill>
                <a:latin typeface="Montserrat SemiBold"/>
                <a:ea typeface="Montserrat SemiBold"/>
                <a:cs typeface="Montserrat SemiBold"/>
                <a:sym typeface="Montserrat SemiBold"/>
              </a:rPr>
              <a:t>newsletter </a:t>
            </a:r>
            <a:r>
              <a:rPr b="0" i="0" lang="it" sz="2000" u="none" cap="none" strike="noStrike">
                <a:solidFill>
                  <a:schemeClr val="dk1"/>
                </a:solidFill>
                <a:latin typeface="Montserrat"/>
                <a:ea typeface="Montserrat"/>
                <a:cs typeface="Montserrat"/>
                <a:sym typeface="Montserrat"/>
              </a:rPr>
              <a:t>(managed with </a:t>
            </a:r>
            <a:r>
              <a:rPr b="0" i="0" lang="it" sz="2000" u="none" cap="none" strike="noStrike">
                <a:solidFill>
                  <a:schemeClr val="dk1"/>
                </a:solidFill>
                <a:latin typeface="Montserrat SemiBold"/>
                <a:ea typeface="Montserrat SemiBold"/>
                <a:cs typeface="Montserrat SemiBold"/>
                <a:sym typeface="Montserrat SemiBold"/>
              </a:rPr>
              <a:t>Mailtrain</a:t>
            </a:r>
            <a:r>
              <a:rPr b="0" i="0" lang="it" sz="2000" u="none" cap="none" strike="noStrike">
                <a:solidFill>
                  <a:schemeClr val="dk1"/>
                </a:solidFill>
                <a:latin typeface="Montserrat"/>
                <a:ea typeface="Montserrat"/>
                <a:cs typeface="Montserrat"/>
                <a:sym typeface="Montserrat"/>
              </a:rPr>
              <a:t>) and started a </a:t>
            </a:r>
            <a:r>
              <a:rPr b="0" i="0" lang="it" sz="2000" u="none" cap="none" strike="noStrike">
                <a:solidFill>
                  <a:schemeClr val="dk1"/>
                </a:solidFill>
                <a:latin typeface="Montserrat SemiBold"/>
                <a:ea typeface="Montserrat SemiBold"/>
                <a:cs typeface="Montserrat SemiBold"/>
                <a:sym typeface="Montserrat SemiBold"/>
              </a:rPr>
              <a:t>website</a:t>
            </a:r>
            <a:r>
              <a:rPr b="0" i="0" lang="it" sz="2000" u="none" cap="none" strike="noStrike">
                <a:solidFill>
                  <a:schemeClr val="dk1"/>
                </a:solidFill>
                <a:latin typeface="Montserrat"/>
                <a:ea typeface="Montserrat"/>
                <a:cs typeface="Montserrat"/>
                <a:sym typeface="Montserrat"/>
              </a:rPr>
              <a:t>. In order to connect participants with each other, they invited everyone to take part in </a:t>
            </a:r>
            <a:r>
              <a:rPr b="0" i="0" lang="it" sz="2000" u="none" cap="none" strike="noStrike">
                <a:solidFill>
                  <a:schemeClr val="dk1"/>
                </a:solidFill>
                <a:latin typeface="Montserrat SemiBold"/>
                <a:ea typeface="Montserrat SemiBold"/>
                <a:cs typeface="Montserrat SemiBold"/>
                <a:sym typeface="Montserrat SemiBold"/>
              </a:rPr>
              <a:t>a Telegram channel</a:t>
            </a:r>
            <a:r>
              <a:rPr b="0" i="0" lang="it" sz="2000" u="none" cap="none" strike="noStrike">
                <a:solidFill>
                  <a:schemeClr val="dk1"/>
                </a:solidFill>
                <a:latin typeface="Montserrat"/>
                <a:ea typeface="Montserrat"/>
                <a:cs typeface="Montserrat"/>
                <a:sym typeface="Montserrat"/>
              </a:rPr>
              <a:t>.</a:t>
            </a:r>
            <a:endParaRPr b="0" i="0" sz="2000" u="none" cap="none" strike="noStrike">
              <a:solidFill>
                <a:schemeClr val="dk1"/>
              </a:solidFill>
              <a:latin typeface="Montserrat"/>
              <a:ea typeface="Montserrat"/>
              <a:cs typeface="Montserrat"/>
              <a:sym typeface="Montserrat"/>
            </a:endParaRPr>
          </a:p>
        </p:txBody>
      </p:sp>
      <p:sp>
        <p:nvSpPr>
          <p:cNvPr id="694" name="Google Shape;694;p107"/>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108"/>
          <p:cNvSpPr txBox="1"/>
          <p:nvPr/>
        </p:nvSpPr>
        <p:spPr>
          <a:xfrm>
            <a:off x="53963" y="1086450"/>
            <a:ext cx="8362200" cy="2970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Telegram </a:t>
            </a:r>
            <a:r>
              <a:rPr b="0" i="0" lang="it" sz="2000" u="none" cap="none" strike="noStrike">
                <a:solidFill>
                  <a:schemeClr val="dk1"/>
                </a:solidFill>
                <a:latin typeface="Montserrat"/>
                <a:ea typeface="Montserrat"/>
                <a:cs typeface="Montserrat"/>
                <a:sym typeface="Montserrat"/>
              </a:rPr>
              <a:t>turned out to be an</a:t>
            </a:r>
            <a:r>
              <a:rPr b="0" i="0" lang="it" sz="2000" u="none" cap="none" strike="noStrike">
                <a:solidFill>
                  <a:schemeClr val="dk1"/>
                </a:solidFill>
                <a:latin typeface="Montserrat SemiBold"/>
                <a:ea typeface="Montserrat SemiBold"/>
                <a:cs typeface="Montserrat SemiBold"/>
                <a:sym typeface="Montserrat SemiBold"/>
              </a:rPr>
              <a:t> appropriate platform since:</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SemiBold"/>
              <a:ea typeface="Montserrat SemiBold"/>
              <a:cs typeface="Montserrat SemiBold"/>
              <a:sym typeface="Montserrat SemiBold"/>
            </a:endParaRPr>
          </a:p>
          <a:p>
            <a:pPr indent="-355600" lvl="0" marL="457200" marR="0" rtl="0" algn="l">
              <a:lnSpc>
                <a:spcPct val="115000"/>
              </a:lnSpc>
              <a:spcBef>
                <a:spcPts val="0"/>
              </a:spcBef>
              <a:spcAft>
                <a:spcPts val="0"/>
              </a:spcAft>
              <a:buClr>
                <a:schemeClr val="dk1"/>
              </a:buClr>
              <a:buSzPts val="2000"/>
              <a:buFont typeface="Montserrat"/>
              <a:buChar char="●"/>
            </a:pPr>
            <a:r>
              <a:rPr b="0" i="0" lang="it" sz="2000" u="none" cap="none" strike="noStrike">
                <a:solidFill>
                  <a:schemeClr val="dk1"/>
                </a:solidFill>
                <a:latin typeface="Montserrat"/>
                <a:ea typeface="Montserrat"/>
                <a:cs typeface="Montserrat"/>
                <a:sym typeface="Montserrat"/>
              </a:rPr>
              <a:t>does not involve joining a social network</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Montserrat"/>
              <a:buChar char="●"/>
            </a:pPr>
            <a:r>
              <a:rPr b="0" i="0" lang="it" sz="2000" u="none" cap="none" strike="noStrike">
                <a:solidFill>
                  <a:schemeClr val="dk1"/>
                </a:solidFill>
                <a:latin typeface="Montserrat"/>
                <a:ea typeface="Montserrat"/>
                <a:cs typeface="Montserrat"/>
                <a:sym typeface="Montserrat"/>
              </a:rPr>
              <a:t>can be used from both smartphones and computers very easily</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Montserrat"/>
              <a:buChar char="●"/>
            </a:pPr>
            <a:r>
              <a:rPr b="0" i="0" lang="it" sz="2000" u="none" cap="none" strike="noStrike">
                <a:solidFill>
                  <a:schemeClr val="dk1"/>
                </a:solidFill>
                <a:latin typeface="Montserrat"/>
                <a:ea typeface="Montserrat"/>
                <a:cs typeface="Montserrat"/>
                <a:sym typeface="Montserrat"/>
              </a:rPr>
              <a:t>has a single channel of conversation allows each contribution to be valued (without scattering between numerous thematic threads, as can happen in a forum).</a:t>
            </a:r>
            <a:endParaRPr b="0" i="0" sz="2000" u="none" cap="none" strike="noStrike">
              <a:solidFill>
                <a:schemeClr val="dk1"/>
              </a:solidFill>
              <a:latin typeface="Montserrat"/>
              <a:ea typeface="Montserrat"/>
              <a:cs typeface="Montserrat"/>
              <a:sym typeface="Montserrat"/>
            </a:endParaRPr>
          </a:p>
        </p:txBody>
      </p:sp>
      <p:sp>
        <p:nvSpPr>
          <p:cNvPr id="700" name="Google Shape;700;p108"/>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109"/>
          <p:cNvSpPr txBox="1"/>
          <p:nvPr/>
        </p:nvSpPr>
        <p:spPr>
          <a:xfrm>
            <a:off x="53963" y="909450"/>
            <a:ext cx="8362200" cy="3324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In each online meeting every participant had to carry out a small project.</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Just in the spirit of scaffolding, at the beginning of each meeting the </a:t>
            </a:r>
            <a:r>
              <a:rPr b="0" i="0" lang="it" sz="2000" u="none" cap="none" strike="noStrike">
                <a:solidFill>
                  <a:schemeClr val="dk1"/>
                </a:solidFill>
                <a:latin typeface="Montserrat SemiBold"/>
                <a:ea typeface="Montserrat SemiBold"/>
                <a:cs typeface="Montserrat SemiBold"/>
                <a:sym typeface="Montserrat SemiBold"/>
              </a:rPr>
              <a:t>trainers would present an initial demo version of the project to be implemented, provide a series of examples through a gallery of examples</a:t>
            </a:r>
            <a:r>
              <a:rPr b="0" i="0" lang="it" sz="2000" u="none" cap="none" strike="noStrike">
                <a:solidFill>
                  <a:schemeClr val="dk1"/>
                </a:solidFill>
                <a:latin typeface="Montserrat"/>
                <a:ea typeface="Montserrat"/>
                <a:cs typeface="Montserrat"/>
                <a:sym typeface="Montserrat"/>
              </a:rPr>
              <a:t>, and then, </a:t>
            </a:r>
            <a:r>
              <a:rPr b="0" i="0" lang="it" sz="2000" u="none" cap="none" strike="noStrike">
                <a:solidFill>
                  <a:schemeClr val="dk1"/>
                </a:solidFill>
                <a:latin typeface="Montserrat SemiBold"/>
                <a:ea typeface="Montserrat SemiBold"/>
                <a:cs typeface="Montserrat SemiBold"/>
                <a:sym typeface="Montserrat SemiBold"/>
              </a:rPr>
              <a:t>proceed in their own implementation in the subgroups</a:t>
            </a:r>
            <a:r>
              <a:rPr b="0" i="0" lang="it" sz="2000" u="none" cap="none" strike="noStrike">
                <a:solidFill>
                  <a:schemeClr val="dk1"/>
                </a:solidFill>
                <a:latin typeface="Montserrat"/>
                <a:ea typeface="Montserrat"/>
                <a:cs typeface="Montserrat"/>
                <a:sym typeface="Montserrat"/>
              </a:rPr>
              <a:t> for the duration of 1 hour and a half </a:t>
            </a:r>
            <a:r>
              <a:rPr b="0" i="0" lang="it" sz="2000" u="none" cap="none" strike="noStrike">
                <a:solidFill>
                  <a:schemeClr val="dk1"/>
                </a:solidFill>
                <a:latin typeface="Montserrat SemiBold"/>
                <a:ea typeface="Montserrat SemiBold"/>
                <a:cs typeface="Montserrat SemiBold"/>
                <a:sym typeface="Montserrat SemiBold"/>
              </a:rPr>
              <a:t>under the guidance and observation of the classroom facilitators (5 for both groups).</a:t>
            </a:r>
            <a:endParaRPr b="0" i="0" sz="2000" u="none" cap="none" strike="noStrike">
              <a:solidFill>
                <a:schemeClr val="dk1"/>
              </a:solidFill>
              <a:latin typeface="Montserrat SemiBold"/>
              <a:ea typeface="Montserrat SemiBold"/>
              <a:cs typeface="Montserrat SemiBold"/>
              <a:sym typeface="Montserrat SemiBold"/>
            </a:endParaRPr>
          </a:p>
        </p:txBody>
      </p:sp>
      <p:sp>
        <p:nvSpPr>
          <p:cNvPr id="706" name="Google Shape;706;p109"/>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1"/>
          <p:cNvSpPr txBox="1"/>
          <p:nvPr/>
        </p:nvSpPr>
        <p:spPr>
          <a:xfrm>
            <a:off x="110245" y="1971450"/>
            <a:ext cx="83622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The training course (</a:t>
            </a:r>
            <a:r>
              <a:rPr b="0" i="0" lang="it" sz="2000" u="none" cap="none" strike="noStrike">
                <a:solidFill>
                  <a:srgbClr val="000000"/>
                </a:solidFill>
                <a:latin typeface="Montserrat SemiBold"/>
                <a:ea typeface="Montserrat SemiBold"/>
                <a:cs typeface="Montserrat SemiBold"/>
                <a:sym typeface="Montserrat SemiBold"/>
              </a:rPr>
              <a:t>12 hours live online class in total</a:t>
            </a:r>
            <a:r>
              <a:rPr b="0" i="0" lang="it" sz="2000" u="none" cap="none" strike="noStrike">
                <a:solidFill>
                  <a:srgbClr val="000000"/>
                </a:solidFill>
                <a:latin typeface="Montserrat"/>
                <a:ea typeface="Montserrat"/>
                <a:cs typeface="Montserrat"/>
                <a:sym typeface="Montserrat"/>
              </a:rPr>
              <a:t>) came to life in six weekly appointments, during the three-year period </a:t>
            </a:r>
            <a:r>
              <a:rPr b="0" i="0" lang="it" sz="2000" u="none" cap="none" strike="noStrike">
                <a:solidFill>
                  <a:srgbClr val="000000"/>
                </a:solidFill>
                <a:latin typeface="Montserrat SemiBold"/>
                <a:ea typeface="Montserrat SemiBold"/>
                <a:cs typeface="Montserrat SemiBold"/>
                <a:sym typeface="Montserrat SemiBold"/>
              </a:rPr>
              <a:t>2020 - 2023</a:t>
            </a:r>
            <a:r>
              <a:rPr b="0" i="0" lang="it" sz="2000" u="none" cap="none" strike="noStrike">
                <a:solidFill>
                  <a:srgbClr val="000000"/>
                </a:solidFill>
                <a:latin typeface="Montserrat"/>
                <a:ea typeface="Montserrat"/>
                <a:cs typeface="Montserrat"/>
                <a:sym typeface="Montserrat"/>
              </a:rPr>
              <a:t>. </a:t>
            </a:r>
            <a:endParaRPr b="0" i="0" sz="2000" u="none" cap="none" strike="noStrike">
              <a:solidFill>
                <a:srgbClr val="000000"/>
              </a:solidFill>
              <a:latin typeface="Montserrat"/>
              <a:ea typeface="Montserrat"/>
              <a:cs typeface="Montserrat"/>
              <a:sym typeface="Montserrat"/>
            </a:endParaRPr>
          </a:p>
        </p:txBody>
      </p:sp>
      <p:sp>
        <p:nvSpPr>
          <p:cNvPr id="117" name="Google Shape;117;p11"/>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110"/>
          <p:cNvSpPr txBox="1"/>
          <p:nvPr/>
        </p:nvSpPr>
        <p:spPr>
          <a:xfrm>
            <a:off x="87723" y="1086450"/>
            <a:ext cx="8362200" cy="2970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After the individual production phase, there is the plenary sharing phase.</a:t>
            </a:r>
            <a:endParaRPr b="0" i="0" sz="2000" u="none" cap="none" strike="noStrike">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Once the </a:t>
            </a:r>
            <a:r>
              <a:rPr b="0" i="0" lang="it" sz="2000" u="none" cap="none" strike="noStrike">
                <a:solidFill>
                  <a:schemeClr val="dk1"/>
                </a:solidFill>
                <a:latin typeface="Montserrat SemiBold"/>
                <a:ea typeface="Montserrat SemiBold"/>
                <a:cs typeface="Montserrat SemiBold"/>
                <a:sym typeface="Montserrat SemiBold"/>
              </a:rPr>
              <a:t>meeting was over</a:t>
            </a:r>
            <a:r>
              <a:rPr b="0" i="0" lang="it" sz="2000" u="none" cap="none" strike="noStrike">
                <a:solidFill>
                  <a:schemeClr val="dk1"/>
                </a:solidFill>
                <a:latin typeface="Montserrat"/>
                <a:ea typeface="Montserrat"/>
                <a:cs typeface="Montserrat"/>
                <a:sym typeface="Montserrat"/>
              </a:rPr>
              <a:t>, the participants received an email with some </a:t>
            </a:r>
            <a:r>
              <a:rPr b="0" i="0" lang="it" sz="2000" u="none" cap="none" strike="noStrike">
                <a:solidFill>
                  <a:schemeClr val="dk1"/>
                </a:solidFill>
                <a:latin typeface="Montserrat SemiBold"/>
                <a:ea typeface="Montserrat SemiBold"/>
                <a:cs typeface="Montserrat SemiBold"/>
                <a:sym typeface="Montserrat SemiBold"/>
              </a:rPr>
              <a:t>proposals to deepen the course themes: </a:t>
            </a:r>
            <a:endParaRPr b="0" i="0" sz="2000" u="none" cap="none" strike="noStrike">
              <a:solidFill>
                <a:schemeClr val="dk1"/>
              </a:solidFill>
              <a:latin typeface="Montserrat SemiBold"/>
              <a:ea typeface="Montserrat SemiBold"/>
              <a:cs typeface="Montserrat SemiBold"/>
              <a:sym typeface="Montserrat SemiBold"/>
            </a:endParaRPr>
          </a:p>
          <a:p>
            <a:pPr indent="-355600" lvl="0" marL="457200" marR="0" rtl="0" algn="l">
              <a:lnSpc>
                <a:spcPct val="115000"/>
              </a:lnSpc>
              <a:spcBef>
                <a:spcPts val="0"/>
              </a:spcBef>
              <a:spcAft>
                <a:spcPts val="0"/>
              </a:spcAft>
              <a:buClr>
                <a:schemeClr val="dk1"/>
              </a:buClr>
              <a:buSzPts val="2000"/>
              <a:buFont typeface="Montserrat"/>
              <a:buChar char="●"/>
            </a:pPr>
            <a:r>
              <a:rPr b="0" i="0" lang="it" sz="2000" u="none" cap="none" strike="noStrike">
                <a:solidFill>
                  <a:schemeClr val="dk1"/>
                </a:solidFill>
                <a:latin typeface="Montserrat"/>
                <a:ea typeface="Montserrat"/>
                <a:cs typeface="Montserrat"/>
                <a:sym typeface="Montserrat"/>
              </a:rPr>
              <a:t>a video or reading</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Montserrat"/>
              <a:buChar char="●"/>
            </a:pPr>
            <a:r>
              <a:rPr b="0" i="0" lang="it" sz="2000" u="none" cap="none" strike="noStrike">
                <a:solidFill>
                  <a:schemeClr val="dk1"/>
                </a:solidFill>
                <a:latin typeface="Montserrat"/>
                <a:ea typeface="Montserrat"/>
                <a:cs typeface="Montserrat"/>
                <a:sym typeface="Montserrat"/>
              </a:rPr>
              <a:t>a project proposal to be carried out during the week</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Montserrat"/>
              <a:buChar char="●"/>
            </a:pPr>
            <a:r>
              <a:rPr b="0" i="0" lang="it" sz="2000" u="none" cap="none" strike="noStrike">
                <a:solidFill>
                  <a:schemeClr val="dk1"/>
                </a:solidFill>
                <a:latin typeface="Montserrat"/>
                <a:ea typeface="Montserrat"/>
                <a:cs typeface="Montserrat"/>
                <a:sym typeface="Montserrat"/>
              </a:rPr>
              <a:t>some guiding questions to reflect on the experience in a personal learner's journal.</a:t>
            </a:r>
            <a:endParaRPr b="0" i="0" sz="2000" u="none" cap="none" strike="noStrike">
              <a:solidFill>
                <a:schemeClr val="dk1"/>
              </a:solidFill>
              <a:latin typeface="Montserrat"/>
              <a:ea typeface="Montserrat"/>
              <a:cs typeface="Montserrat"/>
              <a:sym typeface="Montserrat"/>
            </a:endParaRPr>
          </a:p>
        </p:txBody>
      </p:sp>
      <p:sp>
        <p:nvSpPr>
          <p:cNvPr id="712" name="Google Shape;712;p110"/>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111"/>
          <p:cNvSpPr txBox="1"/>
          <p:nvPr/>
        </p:nvSpPr>
        <p:spPr>
          <a:xfrm>
            <a:off x="87723" y="1971450"/>
            <a:ext cx="83622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Let’s see the </a:t>
            </a:r>
            <a:r>
              <a:rPr b="0" i="0" lang="it" sz="2000" u="none" cap="none" strike="noStrike">
                <a:solidFill>
                  <a:schemeClr val="dk1"/>
                </a:solidFill>
                <a:latin typeface="Montserrat SemiBold"/>
                <a:ea typeface="Montserrat SemiBold"/>
                <a:cs typeface="Montserrat SemiBold"/>
                <a:sym typeface="Montserrat SemiBold"/>
              </a:rPr>
              <a:t>organization of each week </a:t>
            </a:r>
            <a:r>
              <a:rPr b="0" i="0" lang="it" sz="2000" u="none" cap="none" strike="noStrike">
                <a:solidFill>
                  <a:schemeClr val="dk1"/>
                </a:solidFill>
                <a:latin typeface="Montserrat"/>
                <a:ea typeface="Montserrat"/>
                <a:cs typeface="Montserrat"/>
                <a:sym typeface="Montserrat"/>
              </a:rPr>
              <a:t>in detail, in order to understand </a:t>
            </a:r>
            <a:r>
              <a:rPr b="0" i="0" lang="it" sz="2000" u="none" cap="none" strike="noStrike">
                <a:solidFill>
                  <a:schemeClr val="dk1"/>
                </a:solidFill>
                <a:latin typeface="Montserrat SemiBold"/>
                <a:ea typeface="Montserrat SemiBold"/>
                <a:cs typeface="Montserrat SemiBold"/>
                <a:sym typeface="Montserrat SemiBold"/>
              </a:rPr>
              <a:t>what kind of dynamics and strategies were put in place by the trainers. </a:t>
            </a:r>
            <a:endParaRPr b="0" i="0" sz="2000" u="none" cap="none" strike="noStrike">
              <a:solidFill>
                <a:schemeClr val="dk1"/>
              </a:solidFill>
              <a:latin typeface="Montserrat"/>
              <a:ea typeface="Montserrat"/>
              <a:cs typeface="Montserrat"/>
              <a:sym typeface="Montserrat"/>
            </a:endParaRPr>
          </a:p>
        </p:txBody>
      </p:sp>
      <p:sp>
        <p:nvSpPr>
          <p:cNvPr id="718" name="Google Shape;718;p111"/>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112"/>
          <p:cNvSpPr txBox="1"/>
          <p:nvPr/>
        </p:nvSpPr>
        <p:spPr>
          <a:xfrm>
            <a:off x="87723" y="1617450"/>
            <a:ext cx="83622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 Before Phase - Week 0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Trainers sent an email to everyone with a short clip introducing the course highlighting objectives, content, and how to participate, and introducing themselves.</a:t>
            </a:r>
            <a:endParaRPr b="0" i="0" sz="2000" u="none" cap="none" strike="noStrike">
              <a:solidFill>
                <a:schemeClr val="dk1"/>
              </a:solidFill>
              <a:latin typeface="Montserrat"/>
              <a:ea typeface="Montserrat"/>
              <a:cs typeface="Montserrat"/>
              <a:sym typeface="Montserrat"/>
            </a:endParaRPr>
          </a:p>
        </p:txBody>
      </p:sp>
      <p:sp>
        <p:nvSpPr>
          <p:cNvPr id="724" name="Google Shape;724;p112"/>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113"/>
          <p:cNvSpPr txBox="1"/>
          <p:nvPr/>
        </p:nvSpPr>
        <p:spPr>
          <a:xfrm>
            <a:off x="87723" y="1440450"/>
            <a:ext cx="83622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 Before Phase - Week 0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Attached to the same email was a video-tutorial and a PDF step-by-step guide for creating a teacher account, with an invitation to make and upload to a gallery a project in which to make the kitten do something surprising (Scratch Surprise).</a:t>
            </a:r>
            <a:endParaRPr b="0" i="0" sz="2000" u="none" cap="none" strike="noStrike">
              <a:solidFill>
                <a:schemeClr val="dk1"/>
              </a:solidFill>
              <a:latin typeface="Montserrat"/>
              <a:ea typeface="Montserrat"/>
              <a:cs typeface="Montserrat"/>
              <a:sym typeface="Montserrat"/>
            </a:endParaRPr>
          </a:p>
        </p:txBody>
      </p:sp>
      <p:sp>
        <p:nvSpPr>
          <p:cNvPr id="730" name="Google Shape;730;p113"/>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114"/>
          <p:cNvSpPr txBox="1"/>
          <p:nvPr/>
        </p:nvSpPr>
        <p:spPr>
          <a:xfrm>
            <a:off x="87723" y="1215350"/>
            <a:ext cx="8362200" cy="261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 Before Phase - Week 0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The proposed content guided the participants to create an account needed to carry out the projects and more importantly, to create a first project that could allow them to become familiar with what they will later need to do together during the course. </a:t>
            </a:r>
            <a:endParaRPr b="0" i="0" sz="2000" u="none" cap="none" strike="noStrike">
              <a:solidFill>
                <a:schemeClr val="dk1"/>
              </a:solidFill>
              <a:latin typeface="Montserrat"/>
              <a:ea typeface="Montserrat"/>
              <a:cs typeface="Montserrat"/>
              <a:sym typeface="Montserrat"/>
            </a:endParaRPr>
          </a:p>
        </p:txBody>
      </p:sp>
      <p:sp>
        <p:nvSpPr>
          <p:cNvPr id="736" name="Google Shape;736;p114"/>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115"/>
          <p:cNvSpPr txBox="1"/>
          <p:nvPr/>
        </p:nvSpPr>
        <p:spPr>
          <a:xfrm>
            <a:off x="87723" y="1440450"/>
            <a:ext cx="83622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Week 1</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The first meeting aimed to break the ice both among the participants and with the actual platform and to allow participants to get acquainted and familiar with the mode of participation.</a:t>
            </a:r>
            <a:endParaRPr b="0" i="0" sz="2000" u="none" cap="none" strike="noStrike">
              <a:solidFill>
                <a:schemeClr val="dk1"/>
              </a:solidFill>
              <a:latin typeface="Montserrat"/>
              <a:ea typeface="Montserrat"/>
              <a:cs typeface="Montserrat"/>
              <a:sym typeface="Montserrat"/>
            </a:endParaRPr>
          </a:p>
        </p:txBody>
      </p:sp>
      <p:sp>
        <p:nvSpPr>
          <p:cNvPr id="742" name="Google Shape;742;p115"/>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116"/>
          <p:cNvSpPr txBox="1"/>
          <p:nvPr/>
        </p:nvSpPr>
        <p:spPr>
          <a:xfrm>
            <a:off x="87723" y="1086450"/>
            <a:ext cx="8362200" cy="2970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Week 1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At the end of the meeting, the trainers assigned tasks, namely exploring each other's projects and leaving a comment. With the aim of providing participants with spaces for insight and engagement, the trainers had shared with participants a video clip where we narrated Creative Learning through the spiral of creative learning and the 4Ps.</a:t>
            </a:r>
            <a:endParaRPr b="0" i="0" sz="2000" u="none" cap="none" strike="noStrike">
              <a:solidFill>
                <a:schemeClr val="dk1"/>
              </a:solidFill>
              <a:latin typeface="Montserrat"/>
              <a:ea typeface="Montserrat"/>
              <a:cs typeface="Montserrat"/>
              <a:sym typeface="Montserrat"/>
            </a:endParaRPr>
          </a:p>
        </p:txBody>
      </p:sp>
      <p:sp>
        <p:nvSpPr>
          <p:cNvPr id="748" name="Google Shape;748;p116"/>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117"/>
          <p:cNvSpPr txBox="1"/>
          <p:nvPr/>
        </p:nvSpPr>
        <p:spPr>
          <a:xfrm>
            <a:off x="87723" y="1440450"/>
            <a:ext cx="83622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Week 2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The online environment expanded by aiming to engage participants in an even more hands-on approach, offering them the chance to create a project in the wake of the opportunities to connect physical and digital.</a:t>
            </a:r>
            <a:endParaRPr b="0" i="0" sz="2000" u="none" cap="none" strike="noStrike">
              <a:solidFill>
                <a:schemeClr val="dk1"/>
              </a:solidFill>
              <a:latin typeface="Montserrat"/>
              <a:ea typeface="Montserrat"/>
              <a:cs typeface="Montserrat"/>
              <a:sym typeface="Montserrat"/>
            </a:endParaRPr>
          </a:p>
        </p:txBody>
      </p:sp>
      <p:sp>
        <p:nvSpPr>
          <p:cNvPr id="754" name="Google Shape;754;p117"/>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118"/>
          <p:cNvSpPr txBox="1"/>
          <p:nvPr/>
        </p:nvSpPr>
        <p:spPr>
          <a:xfrm>
            <a:off x="87723" y="1263450"/>
            <a:ext cx="8362200" cy="261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Week 2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Participants were invited to "augment" their reality by trying to animate an object or the environment around them. This is a particularly relevant perspective, as it gives an opportunity to think about ways of activating participants-pretty much bodily and physical-in their online presence.</a:t>
            </a:r>
            <a:endParaRPr b="0" i="0" sz="2000" u="none" cap="none" strike="noStrike">
              <a:solidFill>
                <a:schemeClr val="dk1"/>
              </a:solidFill>
              <a:latin typeface="Montserrat"/>
              <a:ea typeface="Montserrat"/>
              <a:cs typeface="Montserrat"/>
              <a:sym typeface="Montserrat"/>
            </a:endParaRPr>
          </a:p>
        </p:txBody>
      </p:sp>
      <p:sp>
        <p:nvSpPr>
          <p:cNvPr id="760" name="Google Shape;760;p118"/>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119"/>
          <p:cNvSpPr txBox="1"/>
          <p:nvPr/>
        </p:nvSpPr>
        <p:spPr>
          <a:xfrm>
            <a:off x="110248" y="1617450"/>
            <a:ext cx="83622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Week 2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Also the trainers proposed a home task, to be done independently, the reading of the article "What we mean by learning" by Aaron Falbel and Edith Ackermann.</a:t>
            </a:r>
            <a:endParaRPr b="0" i="0" sz="2000" u="none" cap="none" strike="noStrike">
              <a:solidFill>
                <a:schemeClr val="dk1"/>
              </a:solidFill>
              <a:latin typeface="Montserrat"/>
              <a:ea typeface="Montserrat"/>
              <a:cs typeface="Montserrat"/>
              <a:sym typeface="Montserrat"/>
            </a:endParaRPr>
          </a:p>
        </p:txBody>
      </p:sp>
      <p:sp>
        <p:nvSpPr>
          <p:cNvPr id="766" name="Google Shape;766;p119"/>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2"/>
          <p:cNvSpPr txBox="1"/>
          <p:nvPr/>
        </p:nvSpPr>
        <p:spPr>
          <a:xfrm>
            <a:off x="105045" y="732300"/>
            <a:ext cx="8362200" cy="3678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The specific </a:t>
            </a:r>
            <a:r>
              <a:rPr b="0" i="0" lang="it" sz="2000" u="none" cap="none" strike="noStrike">
                <a:solidFill>
                  <a:srgbClr val="000000"/>
                </a:solidFill>
                <a:latin typeface="Montserrat SemiBold"/>
                <a:ea typeface="Montserrat SemiBold"/>
                <a:cs typeface="Montserrat SemiBold"/>
                <a:sym typeface="Montserrat SemiBold"/>
              </a:rPr>
              <a:t>objectives </a:t>
            </a:r>
            <a:r>
              <a:rPr b="0" i="0" lang="it" sz="2000" u="none" cap="none" strike="noStrike">
                <a:solidFill>
                  <a:srgbClr val="000000"/>
                </a:solidFill>
                <a:latin typeface="Montserrat"/>
                <a:ea typeface="Montserrat"/>
                <a:cs typeface="Montserrat"/>
                <a:sym typeface="Montserrat"/>
              </a:rPr>
              <a:t>of the experience were: </a:t>
            </a:r>
            <a:endParaRPr b="0" i="0" sz="20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Clr>
                <a:schemeClr val="dk1"/>
              </a:buClr>
              <a:buSzPts val="1100"/>
              <a:buFont typeface="Arial"/>
              <a:buNone/>
            </a:pPr>
            <a:r>
              <a:t/>
            </a:r>
            <a:endParaRPr b="0" i="0" sz="2000" u="none" cap="none" strike="noStrike">
              <a:solidFill>
                <a:srgbClr val="000000"/>
              </a:solidFill>
              <a:latin typeface="Montserrat"/>
              <a:ea typeface="Montserrat"/>
              <a:cs typeface="Montserrat"/>
              <a:sym typeface="Montserrat"/>
            </a:endParaRPr>
          </a:p>
          <a:p>
            <a:pPr indent="-355600" lvl="0" marL="457200" marR="0" rtl="0" algn="l">
              <a:lnSpc>
                <a:spcPct val="115000"/>
              </a:lnSpc>
              <a:spcBef>
                <a:spcPts val="0"/>
              </a:spcBef>
              <a:spcAft>
                <a:spcPts val="0"/>
              </a:spcAft>
              <a:buClr>
                <a:srgbClr val="000000"/>
              </a:buClr>
              <a:buSzPts val="2000"/>
              <a:buFont typeface="Montserrat"/>
              <a:buChar char="●"/>
            </a:pPr>
            <a:r>
              <a:rPr b="0" i="0" lang="it" sz="2000" u="none" cap="none" strike="noStrike">
                <a:solidFill>
                  <a:srgbClr val="000000"/>
                </a:solidFill>
                <a:latin typeface="Montserrat SemiBold"/>
                <a:ea typeface="Montserrat SemiBold"/>
                <a:cs typeface="Montserrat SemiBold"/>
                <a:sym typeface="Montserrat SemiBold"/>
              </a:rPr>
              <a:t>to train in the practices of creative learning</a:t>
            </a:r>
            <a:r>
              <a:rPr b="0" i="0" lang="it" sz="2000" u="none" cap="none" strike="noStrike">
                <a:solidFill>
                  <a:srgbClr val="000000"/>
                </a:solidFill>
                <a:latin typeface="Montserrat"/>
                <a:ea typeface="Montserrat"/>
                <a:cs typeface="Montserrat"/>
                <a:sym typeface="Montserrat"/>
              </a:rPr>
              <a:t> for the design and implementation of experiences that can involve all students in the learning process</a:t>
            </a:r>
            <a:endParaRPr b="0" i="0" sz="2000" u="none" cap="none" strike="noStrike">
              <a:solidFill>
                <a:srgbClr val="000000"/>
              </a:solidFill>
              <a:latin typeface="Montserrat"/>
              <a:ea typeface="Montserrat"/>
              <a:cs typeface="Montserrat"/>
              <a:sym typeface="Montserrat"/>
            </a:endParaRPr>
          </a:p>
          <a:p>
            <a:pPr indent="-355600" lvl="0" marL="457200" marR="0" rtl="0" algn="l">
              <a:lnSpc>
                <a:spcPct val="115000"/>
              </a:lnSpc>
              <a:spcBef>
                <a:spcPts val="0"/>
              </a:spcBef>
              <a:spcAft>
                <a:spcPts val="0"/>
              </a:spcAft>
              <a:buClr>
                <a:srgbClr val="000000"/>
              </a:buClr>
              <a:buSzPts val="2000"/>
              <a:buFont typeface="Montserrat"/>
              <a:buChar char="●"/>
            </a:pPr>
            <a:r>
              <a:rPr b="0" i="0" lang="it" sz="2000" u="none" cap="none" strike="noStrike">
                <a:solidFill>
                  <a:srgbClr val="000000"/>
                </a:solidFill>
                <a:latin typeface="Montserrat SemiBold"/>
                <a:ea typeface="Montserrat SemiBold"/>
                <a:cs typeface="Montserrat SemiBold"/>
                <a:sym typeface="Montserrat SemiBold"/>
              </a:rPr>
              <a:t>to help teachers and instructors</a:t>
            </a:r>
            <a:r>
              <a:rPr b="0" i="0" lang="it" sz="2000" u="none" cap="none" strike="noStrike">
                <a:solidFill>
                  <a:srgbClr val="000000"/>
                </a:solidFill>
                <a:latin typeface="Montserrat"/>
                <a:ea typeface="Montserrat"/>
                <a:cs typeface="Montserrat"/>
                <a:sym typeface="Montserrat"/>
              </a:rPr>
              <a:t> in developing an expertise in using these technologies in education, with the aim to redefine teaching action toward more </a:t>
            </a:r>
            <a:r>
              <a:rPr b="0" i="0" lang="it" sz="2000" u="none" cap="none" strike="noStrike">
                <a:solidFill>
                  <a:srgbClr val="000000"/>
                </a:solidFill>
                <a:latin typeface="Montserrat SemiBold"/>
                <a:ea typeface="Montserrat SemiBold"/>
                <a:cs typeface="Montserrat SemiBold"/>
                <a:sym typeface="Montserrat SemiBold"/>
              </a:rPr>
              <a:t>inclusive learning experiences</a:t>
            </a:r>
            <a:r>
              <a:rPr b="0" i="0" lang="it" sz="2000" u="none" cap="none" strike="noStrike">
                <a:solidFill>
                  <a:srgbClr val="000000"/>
                </a:solidFill>
                <a:latin typeface="Montserrat"/>
                <a:ea typeface="Montserrat"/>
                <a:cs typeface="Montserrat"/>
                <a:sym typeface="Montserrat"/>
              </a:rPr>
              <a:t> that </a:t>
            </a:r>
            <a:r>
              <a:rPr b="0" i="0" lang="it" sz="2000" u="none" cap="none" strike="noStrike">
                <a:solidFill>
                  <a:srgbClr val="000000"/>
                </a:solidFill>
                <a:latin typeface="Montserrat SemiBold"/>
                <a:ea typeface="Montserrat SemiBold"/>
                <a:cs typeface="Montserrat SemiBold"/>
                <a:sym typeface="Montserrat SemiBold"/>
              </a:rPr>
              <a:t>respect students' different learning times and modes. </a:t>
            </a:r>
            <a:endParaRPr b="0" i="0" sz="2000" u="none" cap="none" strike="noStrike">
              <a:solidFill>
                <a:srgbClr val="000000"/>
              </a:solidFill>
              <a:latin typeface="Montserrat SemiBold"/>
              <a:ea typeface="Montserrat SemiBold"/>
              <a:cs typeface="Montserrat SemiBold"/>
              <a:sym typeface="Montserrat SemiBold"/>
            </a:endParaRPr>
          </a:p>
        </p:txBody>
      </p:sp>
      <p:sp>
        <p:nvSpPr>
          <p:cNvPr id="123" name="Google Shape;123;p12"/>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120"/>
          <p:cNvSpPr txBox="1"/>
          <p:nvPr/>
        </p:nvSpPr>
        <p:spPr>
          <a:xfrm>
            <a:off x="98993" y="1617450"/>
            <a:ext cx="83622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Week 3</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The focus remained on actual hands-on construction, allowing participants to experience the scope of Creative Learning through Tinkering.</a:t>
            </a:r>
            <a:endParaRPr b="0" i="0" sz="2000" u="none" cap="none" strike="noStrike">
              <a:solidFill>
                <a:schemeClr val="dk1"/>
              </a:solidFill>
              <a:latin typeface="Montserrat"/>
              <a:ea typeface="Montserrat"/>
              <a:cs typeface="Montserrat"/>
              <a:sym typeface="Montserrat"/>
            </a:endParaRPr>
          </a:p>
        </p:txBody>
      </p:sp>
      <p:sp>
        <p:nvSpPr>
          <p:cNvPr id="772" name="Google Shape;772;p120"/>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121"/>
          <p:cNvSpPr txBox="1"/>
          <p:nvPr/>
        </p:nvSpPr>
        <p:spPr>
          <a:xfrm>
            <a:off x="87723" y="1440450"/>
            <a:ext cx="83622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Week 3</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The trainers proposed real construction to the participants through the use of materials found at home, introducing interaction with elements found in their home environment: </a:t>
            </a:r>
            <a:endParaRPr b="0" i="0" sz="2000" u="none" cap="none" strike="noStrike">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the activity of building a spinning top.</a:t>
            </a:r>
            <a:endParaRPr b="0" i="0" sz="2000" u="none" cap="none" strike="noStrike">
              <a:solidFill>
                <a:schemeClr val="dk1"/>
              </a:solidFill>
              <a:latin typeface="Montserrat"/>
              <a:ea typeface="Montserrat"/>
              <a:cs typeface="Montserrat"/>
              <a:sym typeface="Montserrat"/>
            </a:endParaRPr>
          </a:p>
        </p:txBody>
      </p:sp>
      <p:sp>
        <p:nvSpPr>
          <p:cNvPr id="778" name="Google Shape;778;p121"/>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122"/>
          <p:cNvSpPr txBox="1"/>
          <p:nvPr/>
        </p:nvSpPr>
        <p:spPr>
          <a:xfrm>
            <a:off x="98993" y="1263450"/>
            <a:ext cx="8362200" cy="261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Week 3</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Trainers used a padlet to show some examples, useful resources and finally share the participants' creations providing a synchronous collective sharing multimedia whiteboard, a real space within which everyone can interact at the same time, even while maintaining anonymity.</a:t>
            </a:r>
            <a:endParaRPr b="0" i="0" sz="2000" u="none" cap="none" strike="noStrike">
              <a:solidFill>
                <a:schemeClr val="dk1"/>
              </a:solidFill>
              <a:latin typeface="Montserrat"/>
              <a:ea typeface="Montserrat"/>
              <a:cs typeface="Montserrat"/>
              <a:sym typeface="Montserrat"/>
            </a:endParaRPr>
          </a:p>
        </p:txBody>
      </p:sp>
      <p:sp>
        <p:nvSpPr>
          <p:cNvPr id="784" name="Google Shape;784;p122"/>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123"/>
          <p:cNvSpPr txBox="1"/>
          <p:nvPr/>
        </p:nvSpPr>
        <p:spPr>
          <a:xfrm>
            <a:off x="87728" y="1086450"/>
            <a:ext cx="8362200" cy="2970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Week 3</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To keep engagement high, as experiences and activities that can be completed at home, the trainers assigned and shared an activity from the Exploratorium repertoire (Shadow Remix) and a reading to accompany "It looks like fun, but are they learning?" by Mike Petrich, Karen Wilkinson and Bronwyn Bevan, as a theoretical framework.</a:t>
            </a:r>
            <a:endParaRPr b="0" i="0" sz="2000" u="none" cap="none" strike="noStrike">
              <a:solidFill>
                <a:schemeClr val="dk1"/>
              </a:solidFill>
              <a:latin typeface="Montserrat"/>
              <a:ea typeface="Montserrat"/>
              <a:cs typeface="Montserrat"/>
              <a:sym typeface="Montserrat"/>
            </a:endParaRPr>
          </a:p>
        </p:txBody>
      </p:sp>
      <p:sp>
        <p:nvSpPr>
          <p:cNvPr id="790" name="Google Shape;790;p123"/>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124"/>
          <p:cNvSpPr txBox="1"/>
          <p:nvPr/>
        </p:nvSpPr>
        <p:spPr>
          <a:xfrm>
            <a:off x="87728" y="1617450"/>
            <a:ext cx="83622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Week 4</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The penultimate week was characterized by a particularly active experience based on sharing: in fact, the activity that the trainers proposed was “pass it on!”.</a:t>
            </a:r>
            <a:endParaRPr b="0" i="0" sz="2000" u="none" cap="none" strike="noStrike">
              <a:solidFill>
                <a:schemeClr val="dk1"/>
              </a:solidFill>
              <a:latin typeface="Montserrat"/>
              <a:ea typeface="Montserrat"/>
              <a:cs typeface="Montserrat"/>
              <a:sym typeface="Montserrat"/>
            </a:endParaRPr>
          </a:p>
        </p:txBody>
      </p:sp>
      <p:sp>
        <p:nvSpPr>
          <p:cNvPr id="796" name="Google Shape;796;p124"/>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125"/>
          <p:cNvSpPr txBox="1"/>
          <p:nvPr/>
        </p:nvSpPr>
        <p:spPr>
          <a:xfrm>
            <a:off x="87728" y="1313575"/>
            <a:ext cx="8362200" cy="261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Week 4</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It’s an activity within which participants were invited to create a small project on the Scratch platform for half the duration of the meeting, and then have it continued by another participant while they in turn continued someone else's project, in a deeply collaborative way.</a:t>
            </a:r>
            <a:endParaRPr b="0" i="0" sz="2000" u="none" cap="none" strike="noStrike">
              <a:solidFill>
                <a:schemeClr val="dk1"/>
              </a:solidFill>
              <a:latin typeface="Montserrat"/>
              <a:ea typeface="Montserrat"/>
              <a:cs typeface="Montserrat"/>
              <a:sym typeface="Montserrat"/>
            </a:endParaRPr>
          </a:p>
        </p:txBody>
      </p:sp>
      <p:sp>
        <p:nvSpPr>
          <p:cNvPr id="802" name="Google Shape;802;p125"/>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126"/>
          <p:cNvSpPr txBox="1"/>
          <p:nvPr/>
        </p:nvSpPr>
        <p:spPr>
          <a:xfrm>
            <a:off x="87728" y="1086450"/>
            <a:ext cx="8362200" cy="2970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Week 5</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The last meeting was organized differently from the others. Trainers proposed 4 thematic breakouts to the participants:</a:t>
            </a:r>
            <a:endParaRPr b="0" i="0" sz="2000" u="none" cap="none" strike="noStrike">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Montserrat"/>
              <a:buChar char="●"/>
            </a:pPr>
            <a:r>
              <a:rPr b="0" i="0" lang="it" sz="2000" u="none" cap="none" strike="noStrike">
                <a:solidFill>
                  <a:schemeClr val="dk1"/>
                </a:solidFill>
                <a:latin typeface="Montserrat"/>
                <a:ea typeface="Montserrat"/>
                <a:cs typeface="Montserrat"/>
                <a:sym typeface="Montserrat"/>
              </a:rPr>
              <a:t>one dedicated to designing a course for their own students to put into practice the creative learning principles they had encountered during the course</a:t>
            </a:r>
            <a:endParaRPr b="0" i="0" sz="2000" u="none" cap="none" strike="noStrike">
              <a:solidFill>
                <a:schemeClr val="dk1"/>
              </a:solidFill>
              <a:latin typeface="Montserrat"/>
              <a:ea typeface="Montserrat"/>
              <a:cs typeface="Montserrat"/>
              <a:sym typeface="Montserrat"/>
            </a:endParaRPr>
          </a:p>
        </p:txBody>
      </p:sp>
      <p:sp>
        <p:nvSpPr>
          <p:cNvPr id="808" name="Google Shape;808;p126"/>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127"/>
          <p:cNvSpPr txBox="1"/>
          <p:nvPr/>
        </p:nvSpPr>
        <p:spPr>
          <a:xfrm>
            <a:off x="87728" y="555300"/>
            <a:ext cx="8362200" cy="4032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Week 5</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SemiBold"/>
              <a:ea typeface="Montserrat SemiBold"/>
              <a:cs typeface="Montserrat SemiBold"/>
              <a:sym typeface="Montserrat SemiBold"/>
            </a:endParaRPr>
          </a:p>
          <a:p>
            <a:pPr indent="-355600" lvl="0" marL="457200" marR="0" rtl="0" algn="l">
              <a:lnSpc>
                <a:spcPct val="115000"/>
              </a:lnSpc>
              <a:spcBef>
                <a:spcPts val="0"/>
              </a:spcBef>
              <a:spcAft>
                <a:spcPts val="0"/>
              </a:spcAft>
              <a:buClr>
                <a:schemeClr val="dk1"/>
              </a:buClr>
              <a:buSzPts val="2000"/>
              <a:buFont typeface="Montserrat"/>
              <a:buChar char="●"/>
            </a:pPr>
            <a:r>
              <a:rPr b="0" i="0" lang="it" sz="2000" u="none" cap="none" strike="noStrike">
                <a:solidFill>
                  <a:schemeClr val="dk1"/>
                </a:solidFill>
                <a:latin typeface="Montserrat"/>
                <a:ea typeface="Montserrat"/>
                <a:cs typeface="Montserrat"/>
                <a:sym typeface="Montserrat"/>
              </a:rPr>
              <a:t>one to delve into the use of blocks that were less thoroughly covered during the course, such as variables, messages, clones, sensors, through the creation of a Sprite Art project.</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Montserrat"/>
              <a:buChar char="●"/>
            </a:pPr>
            <a:r>
              <a:rPr b="0" i="0" lang="it" sz="2000" u="none" cap="none" strike="noStrike">
                <a:solidFill>
                  <a:schemeClr val="dk1"/>
                </a:solidFill>
                <a:latin typeface="Montserrat"/>
                <a:ea typeface="Montserrat"/>
                <a:cs typeface="Montserrat"/>
                <a:sym typeface="Montserrat"/>
              </a:rPr>
              <a:t>one to work on debugging personal projects (or ones you were working on with your class) that have already been done but are not working</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Montserrat"/>
              <a:buChar char="●"/>
            </a:pPr>
            <a:r>
              <a:rPr b="0" i="0" lang="it" sz="2000" u="none" cap="none" strike="noStrike">
                <a:solidFill>
                  <a:schemeClr val="dk1"/>
                </a:solidFill>
                <a:latin typeface="Montserrat"/>
                <a:ea typeface="Montserrat"/>
                <a:cs typeface="Montserrat"/>
                <a:sym typeface="Montserrat"/>
              </a:rPr>
              <a:t>one to reflect on the role of the teacher, reading together and commenting on an excerpt in Italian from the book Lifelong Kindergarten by Mitchel Resnick.</a:t>
            </a:r>
            <a:endParaRPr b="0" i="0" sz="2000" u="none" cap="none" strike="noStrike">
              <a:solidFill>
                <a:schemeClr val="dk1"/>
              </a:solidFill>
              <a:latin typeface="Montserrat"/>
              <a:ea typeface="Montserrat"/>
              <a:cs typeface="Montserrat"/>
              <a:sym typeface="Montserrat"/>
            </a:endParaRPr>
          </a:p>
        </p:txBody>
      </p:sp>
      <p:sp>
        <p:nvSpPr>
          <p:cNvPr id="814" name="Google Shape;814;p127"/>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128"/>
          <p:cNvSpPr txBox="1"/>
          <p:nvPr/>
        </p:nvSpPr>
        <p:spPr>
          <a:xfrm>
            <a:off x="87728" y="1440450"/>
            <a:ext cx="83622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Some reflections from the trainers, regarding the resources put in place to support participants</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The creation of an ad-hoc website, newsletter and experiential sheets facilitated the involvement of all participants, especially to support the different styles of participation within the groups.</a:t>
            </a:r>
            <a:endParaRPr b="0" i="0" sz="2000" u="none" cap="none" strike="noStrike">
              <a:solidFill>
                <a:schemeClr val="dk1"/>
              </a:solidFill>
              <a:latin typeface="Montserrat"/>
              <a:ea typeface="Montserrat"/>
              <a:cs typeface="Montserrat"/>
              <a:sym typeface="Montserrat"/>
            </a:endParaRPr>
          </a:p>
        </p:txBody>
      </p:sp>
      <p:sp>
        <p:nvSpPr>
          <p:cNvPr id="820" name="Google Shape;820;p128"/>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129"/>
          <p:cNvSpPr txBox="1"/>
          <p:nvPr/>
        </p:nvSpPr>
        <p:spPr>
          <a:xfrm>
            <a:off x="87728" y="1617450"/>
            <a:ext cx="83622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It allowed them to use the (little) time available in the weekly meeting to experiment concretely, postponing the more theoretical in-depth study to the readings or videos and thus leaving the collective and online space for actual construction and work.</a:t>
            </a:r>
            <a:endParaRPr b="0" i="0" sz="2000" u="none" cap="none" strike="noStrike">
              <a:solidFill>
                <a:schemeClr val="dk1"/>
              </a:solidFill>
              <a:latin typeface="Montserrat"/>
              <a:ea typeface="Montserrat"/>
              <a:cs typeface="Montserrat"/>
              <a:sym typeface="Montserrat"/>
            </a:endParaRPr>
          </a:p>
        </p:txBody>
      </p:sp>
      <p:sp>
        <p:nvSpPr>
          <p:cNvPr id="826" name="Google Shape;826;p129"/>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nvSpPr>
        <p:spPr>
          <a:xfrm>
            <a:off x="105045" y="1794450"/>
            <a:ext cx="8362200" cy="1554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The </a:t>
            </a:r>
            <a:r>
              <a:rPr b="0" i="0" lang="it" sz="2000" u="none" cap="none" strike="noStrike">
                <a:solidFill>
                  <a:srgbClr val="000000"/>
                </a:solidFill>
                <a:latin typeface="Montserrat SemiBold"/>
                <a:ea typeface="Montserrat SemiBold"/>
                <a:cs typeface="Montserrat SemiBold"/>
                <a:sym typeface="Montserrat SemiBold"/>
              </a:rPr>
              <a:t>course aimed to introduce</a:t>
            </a:r>
            <a:r>
              <a:rPr b="0" i="0" lang="it" sz="2000" u="none" cap="none" strike="noStrike">
                <a:solidFill>
                  <a:srgbClr val="000000"/>
                </a:solidFill>
                <a:latin typeface="Montserrat"/>
                <a:ea typeface="Montserrat"/>
                <a:cs typeface="Montserrat"/>
                <a:sym typeface="Montserrat"/>
              </a:rPr>
              <a:t> the design modes typical of </a:t>
            </a:r>
            <a:r>
              <a:rPr b="0" i="0" lang="it" sz="2000" u="none" cap="none" strike="noStrike">
                <a:solidFill>
                  <a:srgbClr val="000000"/>
                </a:solidFill>
                <a:latin typeface="Montserrat SemiBold"/>
                <a:ea typeface="Montserrat SemiBold"/>
                <a:cs typeface="Montserrat SemiBold"/>
                <a:sym typeface="Montserrat SemiBold"/>
              </a:rPr>
              <a:t>Creative Learning</a:t>
            </a:r>
            <a:r>
              <a:rPr b="0" i="0" lang="it" sz="2000" u="none" cap="none" strike="noStrike">
                <a:solidFill>
                  <a:srgbClr val="000000"/>
                </a:solidFill>
                <a:latin typeface="Montserrat"/>
                <a:ea typeface="Montserrat"/>
                <a:cs typeface="Montserrat"/>
                <a:sym typeface="Montserrat"/>
              </a:rPr>
              <a:t> and also </a:t>
            </a:r>
            <a:r>
              <a:rPr b="0" i="0" lang="it" sz="2000" u="none" cap="none" strike="noStrike">
                <a:solidFill>
                  <a:srgbClr val="000000"/>
                </a:solidFill>
                <a:latin typeface="Montserrat SemiBold"/>
                <a:ea typeface="Montserrat SemiBold"/>
                <a:cs typeface="Montserrat SemiBold"/>
                <a:sym typeface="Montserrat SemiBold"/>
              </a:rPr>
              <a:t>to provide participants and learners with concrete tools</a:t>
            </a:r>
            <a:r>
              <a:rPr b="0" i="0" lang="it" sz="2000" u="none" cap="none" strike="noStrike">
                <a:solidFill>
                  <a:srgbClr val="000000"/>
                </a:solidFill>
                <a:latin typeface="Montserrat"/>
                <a:ea typeface="Montserrat"/>
                <a:cs typeface="Montserrat"/>
                <a:sym typeface="Montserrat"/>
              </a:rPr>
              <a:t> to introduce within their professional practices. </a:t>
            </a:r>
            <a:endParaRPr b="0" i="0" sz="2000" u="none" cap="none" strike="noStrike">
              <a:solidFill>
                <a:srgbClr val="000000"/>
              </a:solidFill>
              <a:latin typeface="Montserrat"/>
              <a:ea typeface="Montserrat"/>
              <a:cs typeface="Montserrat"/>
              <a:sym typeface="Montserrat"/>
            </a:endParaRPr>
          </a:p>
        </p:txBody>
      </p:sp>
      <p:sp>
        <p:nvSpPr>
          <p:cNvPr id="129" name="Google Shape;129;p13"/>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nvSpPr>
        <p:spPr>
          <a:xfrm>
            <a:off x="105045" y="1617450"/>
            <a:ext cx="83622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So the course took on a </a:t>
            </a:r>
            <a:r>
              <a:rPr b="0" i="0" lang="it" sz="2000" u="none" cap="none" strike="noStrike">
                <a:solidFill>
                  <a:srgbClr val="000000"/>
                </a:solidFill>
                <a:latin typeface="Montserrat SemiBold"/>
                <a:ea typeface="Montserrat SemiBold"/>
                <a:cs typeface="Montserrat SemiBold"/>
                <a:sym typeface="Montserrat SemiBold"/>
              </a:rPr>
              <a:t>dual nature:</a:t>
            </a:r>
            <a:endParaRPr b="0" i="0" sz="20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Montserrat SemiBold"/>
              <a:ea typeface="Montserrat SemiBold"/>
              <a:cs typeface="Montserrat SemiBold"/>
              <a:sym typeface="Montserrat SemiBold"/>
            </a:endParaRPr>
          </a:p>
          <a:p>
            <a:pPr indent="-355600" lvl="0" marL="457200" marR="0" rtl="0" algn="l">
              <a:lnSpc>
                <a:spcPct val="115000"/>
              </a:lnSpc>
              <a:spcBef>
                <a:spcPts val="0"/>
              </a:spcBef>
              <a:spcAft>
                <a:spcPts val="0"/>
              </a:spcAft>
              <a:buClr>
                <a:srgbClr val="000000"/>
              </a:buClr>
              <a:buSzPts val="2000"/>
              <a:buFont typeface="Montserrat"/>
              <a:buChar char="●"/>
            </a:pPr>
            <a:r>
              <a:rPr b="0" i="0" lang="it" sz="2000" u="none" cap="none" strike="noStrike">
                <a:solidFill>
                  <a:srgbClr val="000000"/>
                </a:solidFill>
                <a:latin typeface="Montserrat"/>
                <a:ea typeface="Montserrat"/>
                <a:cs typeface="Montserrat"/>
                <a:sym typeface="Montserrat"/>
              </a:rPr>
              <a:t>one more exquisitely aimed at illustrating and presenting the </a:t>
            </a:r>
            <a:r>
              <a:rPr b="0" i="0" lang="it" sz="2000" u="none" cap="none" strike="noStrike">
                <a:solidFill>
                  <a:srgbClr val="000000"/>
                </a:solidFill>
                <a:latin typeface="Montserrat SemiBold"/>
                <a:ea typeface="Montserrat SemiBold"/>
                <a:cs typeface="Montserrat SemiBold"/>
                <a:sym typeface="Montserrat SemiBold"/>
              </a:rPr>
              <a:t>theoretical framework</a:t>
            </a:r>
            <a:endParaRPr b="0" i="0" sz="2000" u="none" cap="none" strike="noStrike">
              <a:solidFill>
                <a:srgbClr val="000000"/>
              </a:solidFill>
              <a:latin typeface="Montserrat SemiBold"/>
              <a:ea typeface="Montserrat SemiBold"/>
              <a:cs typeface="Montserrat SemiBold"/>
              <a:sym typeface="Montserrat SemiBold"/>
            </a:endParaRPr>
          </a:p>
          <a:p>
            <a:pPr indent="-355600" lvl="0" marL="457200" marR="0" rtl="0" algn="l">
              <a:lnSpc>
                <a:spcPct val="115000"/>
              </a:lnSpc>
              <a:spcBef>
                <a:spcPts val="0"/>
              </a:spcBef>
              <a:spcAft>
                <a:spcPts val="0"/>
              </a:spcAft>
              <a:buClr>
                <a:srgbClr val="000000"/>
              </a:buClr>
              <a:buSzPts val="2000"/>
              <a:buFont typeface="Montserrat"/>
              <a:buChar char="●"/>
            </a:pPr>
            <a:r>
              <a:rPr b="0" i="0" lang="it" sz="2000" u="none" cap="none" strike="noStrike">
                <a:solidFill>
                  <a:srgbClr val="000000"/>
                </a:solidFill>
                <a:latin typeface="Montserrat"/>
                <a:ea typeface="Montserrat"/>
                <a:cs typeface="Montserrat"/>
                <a:sym typeface="Montserrat"/>
              </a:rPr>
              <a:t>a second more exquisitely </a:t>
            </a:r>
            <a:r>
              <a:rPr b="0" i="0" lang="it" sz="2000" u="none" cap="none" strike="noStrike">
                <a:solidFill>
                  <a:srgbClr val="000000"/>
                </a:solidFill>
                <a:latin typeface="Montserrat SemiBold"/>
                <a:ea typeface="Montserrat SemiBold"/>
                <a:cs typeface="Montserrat SemiBold"/>
                <a:sym typeface="Montserrat SemiBold"/>
              </a:rPr>
              <a:t>active and practical.</a:t>
            </a:r>
            <a:endParaRPr b="0" i="0" sz="2000" u="none" cap="none" strike="noStrike">
              <a:solidFill>
                <a:srgbClr val="000000"/>
              </a:solidFill>
              <a:latin typeface="Montserrat SemiBold"/>
              <a:ea typeface="Montserrat SemiBold"/>
              <a:cs typeface="Montserrat SemiBold"/>
              <a:sym typeface="Montserrat SemiBold"/>
            </a:endParaRPr>
          </a:p>
        </p:txBody>
      </p:sp>
      <p:sp>
        <p:nvSpPr>
          <p:cNvPr id="135" name="Google Shape;135;p14"/>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5"/>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graphicFrame>
        <p:nvGraphicFramePr>
          <p:cNvPr id="141" name="Google Shape;141;p15"/>
          <p:cNvGraphicFramePr/>
          <p:nvPr/>
        </p:nvGraphicFramePr>
        <p:xfrm>
          <a:off x="952500" y="-2"/>
          <a:ext cx="3000000" cy="3000000"/>
        </p:xfrm>
        <a:graphic>
          <a:graphicData uri="http://schemas.openxmlformats.org/drawingml/2006/table">
            <a:tbl>
              <a:tblPr>
                <a:noFill/>
                <a:tableStyleId>{237EF276-51F9-4DDB-8FA9-FBF81AEE02DC}</a:tableStyleId>
              </a:tblPr>
              <a:tblGrid>
                <a:gridCol w="2413000"/>
                <a:gridCol w="2413000"/>
                <a:gridCol w="2413000"/>
              </a:tblGrid>
              <a:tr h="461450">
                <a:tc>
                  <a:txBody>
                    <a:bodyPr/>
                    <a:lstStyle/>
                    <a:p>
                      <a:pPr indent="0" lvl="0" marL="0" marR="0" rtl="0" algn="l">
                        <a:lnSpc>
                          <a:spcPct val="150000"/>
                        </a:lnSpc>
                        <a:spcBef>
                          <a:spcPts val="0"/>
                        </a:spcBef>
                        <a:spcAft>
                          <a:spcPts val="0"/>
                        </a:spcAft>
                        <a:buClr>
                          <a:srgbClr val="000000"/>
                        </a:buClr>
                        <a:buSzPts val="1400"/>
                        <a:buFont typeface="Arial"/>
                        <a:buNone/>
                      </a:pPr>
                      <a:r>
                        <a:rPr lang="it" sz="1400" u="none" cap="none" strike="noStrike">
                          <a:latin typeface="Montserrat SemiBold"/>
                          <a:ea typeface="Montserrat SemiBold"/>
                          <a:cs typeface="Montserrat SemiBold"/>
                          <a:sym typeface="Montserrat SemiBold"/>
                        </a:rPr>
                        <a:t>Date</a:t>
                      </a:r>
                      <a:endParaRPr sz="1400" u="none" cap="none" strike="noStrike">
                        <a:latin typeface="Montserrat SemiBold"/>
                        <a:ea typeface="Montserrat SemiBold"/>
                        <a:cs typeface="Montserrat SemiBold"/>
                        <a:sym typeface="Montserrat SemiBold"/>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it" sz="1400" u="none" cap="none" strike="noStrike">
                          <a:latin typeface="Montserrat SemiBold"/>
                          <a:ea typeface="Montserrat SemiBold"/>
                          <a:cs typeface="Montserrat SemiBold"/>
                          <a:sym typeface="Montserrat SemiBold"/>
                        </a:rPr>
                        <a:t>Section </a:t>
                      </a:r>
                      <a:endParaRPr sz="1400" u="none" cap="none" strike="noStrike">
                        <a:latin typeface="Montserrat SemiBold"/>
                        <a:ea typeface="Montserrat SemiBold"/>
                        <a:cs typeface="Montserrat SemiBold"/>
                        <a:sym typeface="Montserrat SemiBold"/>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it" sz="1400" u="none" cap="none" strike="noStrike">
                          <a:latin typeface="Montserrat SemiBold"/>
                          <a:ea typeface="Montserrat SemiBold"/>
                          <a:cs typeface="Montserrat SemiBold"/>
                          <a:sym typeface="Montserrat SemiBold"/>
                        </a:rPr>
                        <a:t>Duration </a:t>
                      </a:r>
                      <a:endParaRPr sz="1400" u="none" cap="none" strike="noStrike">
                        <a:latin typeface="Montserrat SemiBold"/>
                        <a:ea typeface="Montserrat SemiBold"/>
                        <a:cs typeface="Montserrat SemiBold"/>
                        <a:sym typeface="Montserrat SemiBold"/>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it" sz="1400" u="none" cap="none" strike="noStrike">
                          <a:latin typeface="Montserrat"/>
                          <a:ea typeface="Montserrat"/>
                          <a:cs typeface="Montserrat"/>
                          <a:sym typeface="Montserrat"/>
                        </a:rPr>
                        <a:t>Feb 15th 2023</a:t>
                      </a:r>
                      <a:endParaRPr sz="1400" u="none" cap="none" strike="noStrike">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it" sz="1400" u="none" cap="none" strike="noStrike">
                          <a:latin typeface="Montserrat"/>
                          <a:ea typeface="Montserrat"/>
                          <a:cs typeface="Montserrat"/>
                          <a:sym typeface="Montserrat"/>
                        </a:rPr>
                        <a:t>Creative Learning </a:t>
                      </a:r>
                      <a:endParaRPr sz="1400" u="none" cap="none" strike="noStrike">
                        <a:latin typeface="Montserrat"/>
                        <a:ea typeface="Montserrat"/>
                        <a:cs typeface="Montserrat"/>
                        <a:sym typeface="Montserrat"/>
                      </a:endParaRPr>
                    </a:p>
                    <a:p>
                      <a:pPr indent="-317500" lvl="0" marL="457200" marR="0" rtl="0" algn="l">
                        <a:lnSpc>
                          <a:spcPct val="100000"/>
                        </a:lnSpc>
                        <a:spcBef>
                          <a:spcPts val="0"/>
                        </a:spcBef>
                        <a:spcAft>
                          <a:spcPts val="0"/>
                        </a:spcAft>
                        <a:buClr>
                          <a:srgbClr val="000000"/>
                        </a:buClr>
                        <a:buSzPts val="1400"/>
                        <a:buFont typeface="Montserrat"/>
                        <a:buChar char="➔"/>
                      </a:pPr>
                      <a:r>
                        <a:rPr lang="it" sz="1400" u="none" cap="none" strike="noStrike">
                          <a:latin typeface="Montserrat"/>
                          <a:ea typeface="Montserrat"/>
                          <a:cs typeface="Montserrat"/>
                          <a:sym typeface="Montserrat"/>
                        </a:rPr>
                        <a:t>approach</a:t>
                      </a:r>
                      <a:endParaRPr sz="1400" u="none" cap="none" strike="noStrike">
                        <a:latin typeface="Montserrat"/>
                        <a:ea typeface="Montserrat"/>
                        <a:cs typeface="Montserrat"/>
                        <a:sym typeface="Montserrat"/>
                      </a:endParaRPr>
                    </a:p>
                    <a:p>
                      <a:pPr indent="-298450" lvl="0" marL="457200" marR="0" rtl="0" algn="l">
                        <a:lnSpc>
                          <a:spcPct val="100000"/>
                        </a:lnSpc>
                        <a:spcBef>
                          <a:spcPts val="0"/>
                        </a:spcBef>
                        <a:spcAft>
                          <a:spcPts val="0"/>
                        </a:spcAft>
                        <a:buClr>
                          <a:srgbClr val="000000"/>
                        </a:buClr>
                        <a:buSzPts val="1100"/>
                        <a:buFont typeface="Montserrat"/>
                        <a:buChar char="➔"/>
                      </a:pPr>
                      <a:r>
                        <a:rPr lang="it" sz="1400" u="none" cap="none" strike="noStrike">
                          <a:latin typeface="Montserrat"/>
                          <a:ea typeface="Montserrat"/>
                          <a:cs typeface="Montserrat"/>
                          <a:sym typeface="Montserrat"/>
                        </a:rPr>
                        <a:t>the role of technology </a:t>
                      </a:r>
                      <a:endParaRPr sz="1400" u="none" cap="none" strike="noStrike">
                        <a:latin typeface="Montserrat"/>
                        <a:ea typeface="Montserrat"/>
                        <a:cs typeface="Montserrat"/>
                        <a:sym typeface="Montserrat"/>
                      </a:endParaRPr>
                    </a:p>
                    <a:p>
                      <a:pPr indent="-317500" lvl="0" marL="457200" marR="0" rtl="0" algn="l">
                        <a:lnSpc>
                          <a:spcPct val="100000"/>
                        </a:lnSpc>
                        <a:spcBef>
                          <a:spcPts val="0"/>
                        </a:spcBef>
                        <a:spcAft>
                          <a:spcPts val="0"/>
                        </a:spcAft>
                        <a:buClr>
                          <a:srgbClr val="000000"/>
                        </a:buClr>
                        <a:buSzPts val="1400"/>
                        <a:buFont typeface="Montserrat"/>
                        <a:buChar char="➔"/>
                      </a:pPr>
                      <a:r>
                        <a:rPr lang="it" sz="1400" u="none" cap="none" strike="noStrike">
                          <a:latin typeface="Montserrat"/>
                          <a:ea typeface="Montserrat"/>
                          <a:cs typeface="Montserrat"/>
                          <a:sym typeface="Montserrat"/>
                        </a:rPr>
                        <a:t>Intro Scratch</a:t>
                      </a:r>
                      <a:endParaRPr sz="1400" u="none" cap="none" strike="noStrike">
                        <a:latin typeface="Montserrat"/>
                        <a:ea typeface="Montserrat"/>
                        <a:cs typeface="Montserrat"/>
                        <a:sym typeface="Montserrat"/>
                      </a:endParaRPr>
                    </a:p>
                    <a:p>
                      <a:pPr indent="-317500" lvl="0" marL="457200" marR="0" rtl="0" algn="l">
                        <a:lnSpc>
                          <a:spcPct val="100000"/>
                        </a:lnSpc>
                        <a:spcBef>
                          <a:spcPts val="0"/>
                        </a:spcBef>
                        <a:spcAft>
                          <a:spcPts val="0"/>
                        </a:spcAft>
                        <a:buClr>
                          <a:srgbClr val="000000"/>
                        </a:buClr>
                        <a:buSzPts val="1400"/>
                        <a:buFont typeface="Montserrat"/>
                        <a:buChar char="➔"/>
                      </a:pPr>
                      <a:r>
                        <a:rPr lang="it" sz="1400" u="none" cap="none" strike="noStrike">
                          <a:latin typeface="Montserrat"/>
                          <a:ea typeface="Montserrat"/>
                          <a:cs typeface="Montserrat"/>
                          <a:sym typeface="Montserrat"/>
                        </a:rPr>
                        <a:t>TASK: Scratch surprise</a:t>
                      </a:r>
                      <a:endParaRPr sz="1400" u="none" cap="none" strike="noStrike">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it" sz="1400" u="none" cap="none" strike="noStrike">
                          <a:latin typeface="Montserrat"/>
                          <a:ea typeface="Montserrat"/>
                          <a:cs typeface="Montserrat"/>
                          <a:sym typeface="Montserrat"/>
                        </a:rPr>
                        <a:t>2h</a:t>
                      </a:r>
                      <a:endParaRPr sz="1400" u="none" cap="none" strike="noStrike">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it" sz="1400" u="none" cap="none" strike="noStrike">
                          <a:latin typeface="Montserrat"/>
                          <a:ea typeface="Montserrat"/>
                          <a:cs typeface="Montserrat"/>
                          <a:sym typeface="Montserrat"/>
                        </a:rPr>
                        <a:t>Feb 22th 2023</a:t>
                      </a:r>
                      <a:endParaRPr sz="1400" u="none" cap="none" strike="noStrike">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it" sz="1400" u="none" cap="none" strike="noStrike">
                          <a:latin typeface="Montserrat"/>
                          <a:ea typeface="Montserrat"/>
                          <a:cs typeface="Montserrat"/>
                          <a:sym typeface="Montserrat"/>
                        </a:rPr>
                        <a:t>Scratch - coding</a:t>
                      </a:r>
                      <a:endParaRPr sz="1400" u="none" cap="none" strike="noStrike">
                        <a:latin typeface="Montserrat"/>
                        <a:ea typeface="Montserrat"/>
                        <a:cs typeface="Montserrat"/>
                        <a:sym typeface="Montserrat"/>
                      </a:endParaRPr>
                    </a:p>
                    <a:p>
                      <a:pPr indent="-317500" lvl="0" marL="457200" marR="0" rtl="0" algn="l">
                        <a:lnSpc>
                          <a:spcPct val="100000"/>
                        </a:lnSpc>
                        <a:spcBef>
                          <a:spcPts val="0"/>
                        </a:spcBef>
                        <a:spcAft>
                          <a:spcPts val="0"/>
                        </a:spcAft>
                        <a:buClr>
                          <a:srgbClr val="000000"/>
                        </a:buClr>
                        <a:buSzPts val="1400"/>
                        <a:buFont typeface="Montserrat"/>
                        <a:buChar char="➔"/>
                      </a:pPr>
                      <a:r>
                        <a:rPr lang="it" sz="1400" u="none" cap="none" strike="noStrike">
                          <a:latin typeface="Montserrat"/>
                          <a:ea typeface="Montserrat"/>
                          <a:cs typeface="Montserrat"/>
                          <a:sym typeface="Montserrat"/>
                        </a:rPr>
                        <a:t>coding in education: a short introduction</a:t>
                      </a:r>
                      <a:endParaRPr sz="1400" u="none" cap="none" strike="noStrike">
                        <a:latin typeface="Montserrat"/>
                        <a:ea typeface="Montserrat"/>
                        <a:cs typeface="Montserrat"/>
                        <a:sym typeface="Montserrat"/>
                      </a:endParaRPr>
                    </a:p>
                    <a:p>
                      <a:pPr indent="-317500" lvl="0" marL="457200" marR="0" rtl="0" algn="l">
                        <a:lnSpc>
                          <a:spcPct val="100000"/>
                        </a:lnSpc>
                        <a:spcBef>
                          <a:spcPts val="0"/>
                        </a:spcBef>
                        <a:spcAft>
                          <a:spcPts val="0"/>
                        </a:spcAft>
                        <a:buClr>
                          <a:srgbClr val="000000"/>
                        </a:buClr>
                        <a:buSzPts val="1400"/>
                        <a:buFont typeface="Montserrat"/>
                        <a:buChar char="➔"/>
                      </a:pPr>
                      <a:r>
                        <a:rPr lang="it" sz="1400" u="none" cap="none" strike="noStrike">
                          <a:latin typeface="Montserrat"/>
                          <a:ea typeface="Montserrat"/>
                          <a:cs typeface="Montserrat"/>
                          <a:sym typeface="Montserrat"/>
                        </a:rPr>
                        <a:t>projects gallery</a:t>
                      </a:r>
                      <a:endParaRPr sz="1400" u="none" cap="none" strike="noStrike">
                        <a:latin typeface="Montserrat"/>
                        <a:ea typeface="Montserrat"/>
                        <a:cs typeface="Montserrat"/>
                        <a:sym typeface="Montserrat"/>
                      </a:endParaRPr>
                    </a:p>
                    <a:p>
                      <a:pPr indent="-317500" lvl="0" marL="457200" marR="0" rtl="0" algn="l">
                        <a:lnSpc>
                          <a:spcPct val="100000"/>
                        </a:lnSpc>
                        <a:spcBef>
                          <a:spcPts val="0"/>
                        </a:spcBef>
                        <a:spcAft>
                          <a:spcPts val="0"/>
                        </a:spcAft>
                        <a:buClr>
                          <a:srgbClr val="000000"/>
                        </a:buClr>
                        <a:buSzPts val="1400"/>
                        <a:buFont typeface="Montserrat"/>
                        <a:buChar char="➔"/>
                      </a:pPr>
                      <a:r>
                        <a:rPr lang="it" sz="1400" u="none" cap="none" strike="noStrike">
                          <a:latin typeface="Montserrat"/>
                          <a:ea typeface="Montserrat"/>
                          <a:cs typeface="Montserrat"/>
                          <a:sym typeface="Montserrat"/>
                        </a:rPr>
                        <a:t>TASK: animate your name!</a:t>
                      </a:r>
                      <a:endParaRPr sz="1400" u="none" cap="none" strike="noStrike">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it" sz="1400" u="none" cap="none" strike="noStrike">
                          <a:latin typeface="Montserrat"/>
                          <a:ea typeface="Montserrat"/>
                          <a:cs typeface="Montserrat"/>
                          <a:sym typeface="Montserrat"/>
                        </a:rPr>
                        <a:t>2h</a:t>
                      </a:r>
                      <a:endParaRPr sz="1400" u="none" cap="none" strike="noStrike">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67750">
                <a:tc>
                  <a:txBody>
                    <a:bodyPr/>
                    <a:lstStyle/>
                    <a:p>
                      <a:pPr indent="0" lvl="0" marL="0" marR="0" rtl="0" algn="l">
                        <a:lnSpc>
                          <a:spcPct val="100000"/>
                        </a:lnSpc>
                        <a:spcBef>
                          <a:spcPts val="0"/>
                        </a:spcBef>
                        <a:spcAft>
                          <a:spcPts val="0"/>
                        </a:spcAft>
                        <a:buClr>
                          <a:srgbClr val="000000"/>
                        </a:buClr>
                        <a:buSzPts val="1400"/>
                        <a:buFont typeface="Arial"/>
                        <a:buNone/>
                      </a:pPr>
                      <a:r>
                        <a:rPr lang="it" sz="1400" u="none" cap="none" strike="noStrike">
                          <a:latin typeface="Montserrat"/>
                          <a:ea typeface="Montserrat"/>
                          <a:cs typeface="Montserrat"/>
                          <a:sym typeface="Montserrat"/>
                        </a:rPr>
                        <a:t>March 1st 2023</a:t>
                      </a:r>
                      <a:endParaRPr sz="1400" u="none" cap="none" strike="noStrike">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it" sz="1400" u="none" cap="none" strike="noStrike">
                          <a:latin typeface="Montserrat"/>
                          <a:ea typeface="Montserrat"/>
                          <a:cs typeface="Montserrat"/>
                          <a:sym typeface="Montserrat"/>
                        </a:rPr>
                        <a:t>Scratch - storytelling</a:t>
                      </a:r>
                      <a:endParaRPr sz="1400" u="none" cap="none" strike="noStrike">
                        <a:latin typeface="Montserrat"/>
                        <a:ea typeface="Montserrat"/>
                        <a:cs typeface="Montserrat"/>
                        <a:sym typeface="Montserrat"/>
                      </a:endParaRPr>
                    </a:p>
                    <a:p>
                      <a:pPr indent="-317500" lvl="0" marL="457200" marR="0" rtl="0" algn="l">
                        <a:lnSpc>
                          <a:spcPct val="100000"/>
                        </a:lnSpc>
                        <a:spcBef>
                          <a:spcPts val="0"/>
                        </a:spcBef>
                        <a:spcAft>
                          <a:spcPts val="0"/>
                        </a:spcAft>
                        <a:buClr>
                          <a:srgbClr val="000000"/>
                        </a:buClr>
                        <a:buSzPts val="1400"/>
                        <a:buFont typeface="Montserrat"/>
                        <a:buChar char="➔"/>
                      </a:pPr>
                      <a:r>
                        <a:rPr lang="it" sz="1400" u="none" cap="none" strike="noStrike">
                          <a:latin typeface="Montserrat"/>
                          <a:ea typeface="Montserrat"/>
                          <a:cs typeface="Montserrat"/>
                          <a:sym typeface="Montserrat"/>
                        </a:rPr>
                        <a:t>10 blocks</a:t>
                      </a:r>
                      <a:endParaRPr sz="1400" u="none" cap="none" strike="noStrike">
                        <a:latin typeface="Montserrat"/>
                        <a:ea typeface="Montserrat"/>
                        <a:cs typeface="Montserrat"/>
                        <a:sym typeface="Montserrat"/>
                      </a:endParaRPr>
                    </a:p>
                    <a:p>
                      <a:pPr indent="-317500" lvl="0" marL="457200" marR="0" rtl="0" algn="l">
                        <a:lnSpc>
                          <a:spcPct val="100000"/>
                        </a:lnSpc>
                        <a:spcBef>
                          <a:spcPts val="0"/>
                        </a:spcBef>
                        <a:spcAft>
                          <a:spcPts val="0"/>
                        </a:spcAft>
                        <a:buClr>
                          <a:srgbClr val="000000"/>
                        </a:buClr>
                        <a:buSzPts val="1400"/>
                        <a:buFont typeface="Montserrat"/>
                        <a:buChar char="➔"/>
                      </a:pPr>
                      <a:r>
                        <a:rPr lang="it" sz="1400" u="none" cap="none" strike="noStrike">
                          <a:latin typeface="Montserrat"/>
                          <a:ea typeface="Montserrat"/>
                          <a:cs typeface="Montserrat"/>
                          <a:sym typeface="Montserrat"/>
                        </a:rPr>
                        <a:t>intro digital storytelling</a:t>
                      </a:r>
                      <a:endParaRPr sz="1400" u="none" cap="none" strike="noStrike">
                        <a:latin typeface="Montserrat"/>
                        <a:ea typeface="Montserrat"/>
                        <a:cs typeface="Montserrat"/>
                        <a:sym typeface="Montserrat"/>
                      </a:endParaRPr>
                    </a:p>
                    <a:p>
                      <a:pPr indent="-317500" lvl="0" marL="457200" marR="0" rtl="0" algn="l">
                        <a:lnSpc>
                          <a:spcPct val="100000"/>
                        </a:lnSpc>
                        <a:spcBef>
                          <a:spcPts val="0"/>
                        </a:spcBef>
                        <a:spcAft>
                          <a:spcPts val="0"/>
                        </a:spcAft>
                        <a:buClr>
                          <a:srgbClr val="000000"/>
                        </a:buClr>
                        <a:buSzPts val="1400"/>
                        <a:buFont typeface="Montserrat"/>
                        <a:buChar char="➔"/>
                      </a:pPr>
                      <a:r>
                        <a:rPr lang="it" sz="1400" u="none" cap="none" strike="noStrike">
                          <a:latin typeface="Montserrat"/>
                          <a:ea typeface="Montserrat"/>
                          <a:cs typeface="Montserrat"/>
                          <a:sym typeface="Montserrat"/>
                        </a:rPr>
                        <a:t>TASK: conversation though conversation blocks</a:t>
                      </a:r>
                      <a:endParaRPr sz="1400" u="none" cap="none" strike="noStrike">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it" sz="1400" u="none" cap="none" strike="noStrike">
                          <a:latin typeface="Montserrat"/>
                          <a:ea typeface="Montserrat"/>
                          <a:cs typeface="Montserrat"/>
                          <a:sym typeface="Montserrat"/>
                        </a:rPr>
                        <a:t>2h</a:t>
                      </a:r>
                      <a:endParaRPr sz="1400" u="none" cap="none" strike="noStrike">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6"/>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graphicFrame>
        <p:nvGraphicFramePr>
          <p:cNvPr id="147" name="Google Shape;147;p16"/>
          <p:cNvGraphicFramePr/>
          <p:nvPr/>
        </p:nvGraphicFramePr>
        <p:xfrm>
          <a:off x="952500" y="3019"/>
          <a:ext cx="3000000" cy="3000000"/>
        </p:xfrm>
        <a:graphic>
          <a:graphicData uri="http://schemas.openxmlformats.org/drawingml/2006/table">
            <a:tbl>
              <a:tblPr>
                <a:noFill/>
                <a:tableStyleId>{237EF276-51F9-4DDB-8FA9-FBF81AEE02DC}</a:tableStyleId>
              </a:tblPr>
              <a:tblGrid>
                <a:gridCol w="2413000"/>
                <a:gridCol w="2413000"/>
                <a:gridCol w="2413000"/>
              </a:tblGrid>
              <a:tr h="381000">
                <a:tc>
                  <a:txBody>
                    <a:bodyPr/>
                    <a:lstStyle/>
                    <a:p>
                      <a:pPr indent="0" lvl="0" marL="0" marR="0" rtl="0" algn="l">
                        <a:lnSpc>
                          <a:spcPct val="150000"/>
                        </a:lnSpc>
                        <a:spcBef>
                          <a:spcPts val="0"/>
                        </a:spcBef>
                        <a:spcAft>
                          <a:spcPts val="0"/>
                        </a:spcAft>
                        <a:buClr>
                          <a:srgbClr val="000000"/>
                        </a:buClr>
                        <a:buSzPts val="1400"/>
                        <a:buFont typeface="Arial"/>
                        <a:buNone/>
                      </a:pPr>
                      <a:r>
                        <a:rPr lang="it" sz="1400" u="none" cap="none" strike="noStrike">
                          <a:latin typeface="Montserrat SemiBold"/>
                          <a:ea typeface="Montserrat SemiBold"/>
                          <a:cs typeface="Montserrat SemiBold"/>
                          <a:sym typeface="Montserrat SemiBold"/>
                        </a:rPr>
                        <a:t>Date</a:t>
                      </a:r>
                      <a:endParaRPr sz="1400" u="none" cap="none" strike="noStrike">
                        <a:latin typeface="Montserrat SemiBold"/>
                        <a:ea typeface="Montserrat SemiBold"/>
                        <a:cs typeface="Montserrat SemiBold"/>
                        <a:sym typeface="Montserrat SemiBold"/>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it" sz="1400" u="none" cap="none" strike="noStrike">
                          <a:latin typeface="Montserrat SemiBold"/>
                          <a:ea typeface="Montserrat SemiBold"/>
                          <a:cs typeface="Montserrat SemiBold"/>
                          <a:sym typeface="Montserrat SemiBold"/>
                        </a:rPr>
                        <a:t>Section </a:t>
                      </a:r>
                      <a:endParaRPr sz="1400" u="none" cap="none" strike="noStrike">
                        <a:latin typeface="Montserrat SemiBold"/>
                        <a:ea typeface="Montserrat SemiBold"/>
                        <a:cs typeface="Montserrat SemiBold"/>
                        <a:sym typeface="Montserrat SemiBold"/>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it" sz="1400" u="none" cap="none" strike="noStrike">
                          <a:latin typeface="Montserrat SemiBold"/>
                          <a:ea typeface="Montserrat SemiBold"/>
                          <a:cs typeface="Montserrat SemiBold"/>
                          <a:sym typeface="Montserrat SemiBold"/>
                        </a:rPr>
                        <a:t>Duration</a:t>
                      </a:r>
                      <a:endParaRPr sz="1400" u="none" cap="none" strike="noStrike">
                        <a:latin typeface="Montserrat SemiBold"/>
                        <a:ea typeface="Montserrat SemiBold"/>
                        <a:cs typeface="Montserrat SemiBold"/>
                        <a:sym typeface="Montserrat SemiBold"/>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300"/>
                        <a:buFont typeface="Arial"/>
                        <a:buNone/>
                      </a:pPr>
                      <a:r>
                        <a:rPr lang="it" sz="1300" u="none" cap="none" strike="noStrike">
                          <a:latin typeface="Montserrat"/>
                          <a:ea typeface="Montserrat"/>
                          <a:cs typeface="Montserrat"/>
                          <a:sym typeface="Montserrat"/>
                        </a:rPr>
                        <a:t>March 8th 2023</a:t>
                      </a:r>
                      <a:endParaRPr sz="1300" u="none" cap="none" strike="noStrike">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it" sz="1300" u="none" cap="none" strike="noStrike">
                          <a:latin typeface="Montserrat"/>
                          <a:ea typeface="Montserrat"/>
                          <a:cs typeface="Montserrat"/>
                          <a:sym typeface="Montserrat"/>
                        </a:rPr>
                        <a:t>Scratch - video game (chapter 1)</a:t>
                      </a:r>
                      <a:endParaRPr sz="1300" u="none" cap="none" strike="noStrike">
                        <a:latin typeface="Montserrat"/>
                        <a:ea typeface="Montserrat"/>
                        <a:cs typeface="Montserrat"/>
                        <a:sym typeface="Montserrat"/>
                      </a:endParaRPr>
                    </a:p>
                    <a:p>
                      <a:pPr indent="-311150" lvl="0" marL="457200" marR="0" rtl="0" algn="l">
                        <a:lnSpc>
                          <a:spcPct val="100000"/>
                        </a:lnSpc>
                        <a:spcBef>
                          <a:spcPts val="0"/>
                        </a:spcBef>
                        <a:spcAft>
                          <a:spcPts val="0"/>
                        </a:spcAft>
                        <a:buClr>
                          <a:srgbClr val="000000"/>
                        </a:buClr>
                        <a:buSzPts val="1300"/>
                        <a:buFont typeface="Montserrat"/>
                        <a:buChar char="➔"/>
                      </a:pPr>
                      <a:r>
                        <a:rPr lang="it" sz="1300" u="none" cap="none" strike="noStrike">
                          <a:latin typeface="Montserrat"/>
                          <a:ea typeface="Montserrat"/>
                          <a:cs typeface="Montserrat"/>
                          <a:sym typeface="Montserrat"/>
                        </a:rPr>
                        <a:t>Coordinate</a:t>
                      </a:r>
                      <a:endParaRPr sz="1300" u="none" cap="none" strike="noStrike">
                        <a:latin typeface="Montserrat"/>
                        <a:ea typeface="Montserrat"/>
                        <a:cs typeface="Montserrat"/>
                        <a:sym typeface="Montserrat"/>
                      </a:endParaRPr>
                    </a:p>
                    <a:p>
                      <a:pPr indent="-311150" lvl="0" marL="457200" marR="0" rtl="0" algn="l">
                        <a:lnSpc>
                          <a:spcPct val="100000"/>
                        </a:lnSpc>
                        <a:spcBef>
                          <a:spcPts val="0"/>
                        </a:spcBef>
                        <a:spcAft>
                          <a:spcPts val="0"/>
                        </a:spcAft>
                        <a:buClr>
                          <a:srgbClr val="000000"/>
                        </a:buClr>
                        <a:buSzPts val="1300"/>
                        <a:buFont typeface="Montserrat"/>
                        <a:buChar char="➔"/>
                      </a:pPr>
                      <a:r>
                        <a:rPr lang="it" sz="1300" u="none" cap="none" strike="noStrike">
                          <a:latin typeface="Montserrat"/>
                          <a:ea typeface="Montserrat"/>
                          <a:cs typeface="Montserrat"/>
                          <a:sym typeface="Montserrat"/>
                        </a:rPr>
                        <a:t>Gamification in education</a:t>
                      </a:r>
                      <a:endParaRPr sz="1300" u="none" cap="none" strike="noStrike">
                        <a:latin typeface="Montserrat"/>
                        <a:ea typeface="Montserrat"/>
                        <a:cs typeface="Montserrat"/>
                        <a:sym typeface="Montserrat"/>
                      </a:endParaRPr>
                    </a:p>
                    <a:p>
                      <a:pPr indent="-311150" lvl="0" marL="457200" marR="0" rtl="0" algn="l">
                        <a:lnSpc>
                          <a:spcPct val="100000"/>
                        </a:lnSpc>
                        <a:spcBef>
                          <a:spcPts val="0"/>
                        </a:spcBef>
                        <a:spcAft>
                          <a:spcPts val="0"/>
                        </a:spcAft>
                        <a:buClr>
                          <a:srgbClr val="000000"/>
                        </a:buClr>
                        <a:buSzPts val="1300"/>
                        <a:buFont typeface="Montserrat"/>
                        <a:buChar char="➔"/>
                      </a:pPr>
                      <a:r>
                        <a:rPr lang="it" sz="1300" u="none" cap="none" strike="noStrike">
                          <a:latin typeface="Montserrat"/>
                          <a:ea typeface="Montserrat"/>
                          <a:cs typeface="Montserrat"/>
                          <a:sym typeface="Montserrat"/>
                        </a:rPr>
                        <a:t>How to move the sprite with the keyboard </a:t>
                      </a:r>
                      <a:endParaRPr sz="1300" u="none" cap="none" strike="noStrike">
                        <a:latin typeface="Montserrat"/>
                        <a:ea typeface="Montserrat"/>
                        <a:cs typeface="Montserrat"/>
                        <a:sym typeface="Montserrat"/>
                      </a:endParaRPr>
                    </a:p>
                    <a:p>
                      <a:pPr indent="-311150" lvl="0" marL="457200" marR="0" rtl="0" algn="l">
                        <a:lnSpc>
                          <a:spcPct val="100000"/>
                        </a:lnSpc>
                        <a:spcBef>
                          <a:spcPts val="0"/>
                        </a:spcBef>
                        <a:spcAft>
                          <a:spcPts val="0"/>
                        </a:spcAft>
                        <a:buClr>
                          <a:srgbClr val="000000"/>
                        </a:buClr>
                        <a:buSzPts val="1300"/>
                        <a:buFont typeface="Montserrat"/>
                        <a:buChar char="➔"/>
                      </a:pPr>
                      <a:r>
                        <a:rPr lang="it" sz="1300" u="none" cap="none" strike="noStrike">
                          <a:latin typeface="Montserrat"/>
                          <a:ea typeface="Montserrat"/>
                          <a:cs typeface="Montserrat"/>
                          <a:sym typeface="Montserrat"/>
                        </a:rPr>
                        <a:t>TASK: Maze</a:t>
                      </a:r>
                      <a:endParaRPr sz="1300" u="none" cap="none" strike="noStrike">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it" sz="1300" u="none" cap="none" strike="noStrike">
                          <a:latin typeface="Montserrat"/>
                          <a:ea typeface="Montserrat"/>
                          <a:cs typeface="Montserrat"/>
                          <a:sym typeface="Montserrat"/>
                        </a:rPr>
                        <a:t>2h</a:t>
                      </a:r>
                      <a:endParaRPr sz="1300" u="none" cap="none" strike="noStrike">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300"/>
                        <a:buFont typeface="Arial"/>
                        <a:buNone/>
                      </a:pPr>
                      <a:r>
                        <a:rPr lang="it" sz="1300" u="none" cap="none" strike="noStrike">
                          <a:latin typeface="Montserrat"/>
                          <a:ea typeface="Montserrat"/>
                          <a:cs typeface="Montserrat"/>
                          <a:sym typeface="Montserrat"/>
                        </a:rPr>
                        <a:t>March 15th 2023</a:t>
                      </a:r>
                      <a:endParaRPr sz="1300" u="none" cap="none" strike="noStrike">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it" sz="1300" u="none" cap="none" strike="noStrike">
                          <a:latin typeface="Montserrat"/>
                          <a:ea typeface="Montserrat"/>
                          <a:cs typeface="Montserrat"/>
                          <a:sym typeface="Montserrat"/>
                        </a:rPr>
                        <a:t>Scratch - video game (modulo 2)</a:t>
                      </a:r>
                      <a:endParaRPr sz="1300" u="none" cap="none" strike="noStrike">
                        <a:latin typeface="Montserrat"/>
                        <a:ea typeface="Montserrat"/>
                        <a:cs typeface="Montserrat"/>
                        <a:sym typeface="Montserrat"/>
                      </a:endParaRPr>
                    </a:p>
                    <a:p>
                      <a:pPr indent="-311150" lvl="0" marL="457200" marR="0" rtl="0" algn="l">
                        <a:lnSpc>
                          <a:spcPct val="100000"/>
                        </a:lnSpc>
                        <a:spcBef>
                          <a:spcPts val="0"/>
                        </a:spcBef>
                        <a:spcAft>
                          <a:spcPts val="0"/>
                        </a:spcAft>
                        <a:buClr>
                          <a:srgbClr val="000000"/>
                        </a:buClr>
                        <a:buSzPts val="1300"/>
                        <a:buFont typeface="Montserrat"/>
                        <a:buChar char="➔"/>
                      </a:pPr>
                      <a:r>
                        <a:rPr lang="it" sz="1300" u="none" cap="none" strike="noStrike">
                          <a:latin typeface="Montserrat"/>
                          <a:ea typeface="Montserrat"/>
                          <a:cs typeface="Montserrat"/>
                          <a:sym typeface="Montserrat"/>
                        </a:rPr>
                        <a:t>Maze (portale + level 2)</a:t>
                      </a:r>
                      <a:endParaRPr sz="1300" u="none" cap="none" strike="noStrike">
                        <a:latin typeface="Montserrat"/>
                        <a:ea typeface="Montserrat"/>
                        <a:cs typeface="Montserrat"/>
                        <a:sym typeface="Montserrat"/>
                      </a:endParaRPr>
                    </a:p>
                    <a:p>
                      <a:pPr indent="-311150" lvl="0" marL="457200" marR="0" rtl="0" algn="l">
                        <a:lnSpc>
                          <a:spcPct val="100000"/>
                        </a:lnSpc>
                        <a:spcBef>
                          <a:spcPts val="0"/>
                        </a:spcBef>
                        <a:spcAft>
                          <a:spcPts val="0"/>
                        </a:spcAft>
                        <a:buClr>
                          <a:srgbClr val="000000"/>
                        </a:buClr>
                        <a:buSzPts val="1300"/>
                        <a:buFont typeface="Montserrat"/>
                        <a:buChar char="➔"/>
                      </a:pPr>
                      <a:r>
                        <a:rPr lang="it" sz="1300" u="none" cap="none" strike="noStrike">
                          <a:latin typeface="Montserrat"/>
                          <a:ea typeface="Montserrat"/>
                          <a:cs typeface="Montserrat"/>
                          <a:sym typeface="Montserrat"/>
                        </a:rPr>
                        <a:t>Catch game</a:t>
                      </a:r>
                      <a:endParaRPr sz="1300" u="none" cap="none" strike="noStrike">
                        <a:latin typeface="Montserrat"/>
                        <a:ea typeface="Montserrat"/>
                        <a:cs typeface="Montserrat"/>
                        <a:sym typeface="Montserrat"/>
                      </a:endParaRPr>
                    </a:p>
                    <a:p>
                      <a:pPr indent="-311150" lvl="0" marL="457200" marR="0" rtl="0" algn="l">
                        <a:lnSpc>
                          <a:spcPct val="100000"/>
                        </a:lnSpc>
                        <a:spcBef>
                          <a:spcPts val="0"/>
                        </a:spcBef>
                        <a:spcAft>
                          <a:spcPts val="0"/>
                        </a:spcAft>
                        <a:buClr>
                          <a:srgbClr val="000000"/>
                        </a:buClr>
                        <a:buSzPts val="1300"/>
                        <a:buFont typeface="Montserrat"/>
                        <a:buChar char="➔"/>
                      </a:pPr>
                      <a:r>
                        <a:rPr lang="it" sz="1300" u="none" cap="none" strike="noStrike">
                          <a:latin typeface="Montserrat"/>
                          <a:ea typeface="Montserrat"/>
                          <a:cs typeface="Montserrat"/>
                          <a:sym typeface="Montserrat"/>
                        </a:rPr>
                        <a:t>TASK: Variables / scores + life</a:t>
                      </a:r>
                      <a:endParaRPr sz="1300" u="none" cap="none" strike="noStrike">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it" sz="1300" u="none" cap="none" strike="noStrike">
                          <a:latin typeface="Montserrat"/>
                          <a:ea typeface="Montserrat"/>
                          <a:cs typeface="Montserrat"/>
                          <a:sym typeface="Montserrat"/>
                        </a:rPr>
                        <a:t>2h</a:t>
                      </a:r>
                      <a:endParaRPr sz="1300" u="none" cap="none" strike="noStrike">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68200">
                <a:tc>
                  <a:txBody>
                    <a:bodyPr/>
                    <a:lstStyle/>
                    <a:p>
                      <a:pPr indent="0" lvl="0" marL="0" marR="0" rtl="0" algn="l">
                        <a:lnSpc>
                          <a:spcPct val="100000"/>
                        </a:lnSpc>
                        <a:spcBef>
                          <a:spcPts val="0"/>
                        </a:spcBef>
                        <a:spcAft>
                          <a:spcPts val="0"/>
                        </a:spcAft>
                        <a:buClr>
                          <a:srgbClr val="000000"/>
                        </a:buClr>
                        <a:buSzPts val="1300"/>
                        <a:buFont typeface="Arial"/>
                        <a:buNone/>
                      </a:pPr>
                      <a:r>
                        <a:rPr lang="it" sz="1300" u="none" cap="none" strike="noStrike">
                          <a:latin typeface="Montserrat"/>
                          <a:ea typeface="Montserrat"/>
                          <a:cs typeface="Montserrat"/>
                          <a:sym typeface="Montserrat"/>
                        </a:rPr>
                        <a:t>March 22th 2023</a:t>
                      </a:r>
                      <a:endParaRPr sz="1300" u="none" cap="none" strike="noStrike">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it" sz="1300" u="none" cap="none" strike="noStrike">
                          <a:latin typeface="Montserrat"/>
                          <a:ea typeface="Montserrat"/>
                          <a:cs typeface="Montserrat"/>
                          <a:sym typeface="Montserrat"/>
                        </a:rPr>
                        <a:t>Scratch - video sensing</a:t>
                      </a:r>
                      <a:endParaRPr sz="1300" u="none" cap="none" strike="noStrike">
                        <a:latin typeface="Montserrat"/>
                        <a:ea typeface="Montserrat"/>
                        <a:cs typeface="Montserrat"/>
                        <a:sym typeface="Montserrat"/>
                      </a:endParaRPr>
                    </a:p>
                    <a:p>
                      <a:pPr indent="-311150" lvl="0" marL="457200" marR="0" rtl="0" algn="l">
                        <a:lnSpc>
                          <a:spcPct val="100000"/>
                        </a:lnSpc>
                        <a:spcBef>
                          <a:spcPts val="0"/>
                        </a:spcBef>
                        <a:spcAft>
                          <a:spcPts val="0"/>
                        </a:spcAft>
                        <a:buClr>
                          <a:srgbClr val="000000"/>
                        </a:buClr>
                        <a:buSzPts val="1300"/>
                        <a:buFont typeface="Montserrat"/>
                        <a:buChar char="➔"/>
                      </a:pPr>
                      <a:r>
                        <a:rPr lang="it" sz="1300" u="none" cap="none" strike="noStrike">
                          <a:latin typeface="Montserrat"/>
                          <a:ea typeface="Montserrat"/>
                          <a:cs typeface="Montserrat"/>
                          <a:sym typeface="Montserrat"/>
                        </a:rPr>
                        <a:t>Intro con </a:t>
                      </a:r>
                      <a:r>
                        <a:rPr lang="it" sz="1300" u="sng" cap="none" strike="noStrike">
                          <a:solidFill>
                            <a:srgbClr val="1155CC"/>
                          </a:solidFill>
                          <a:latin typeface="Montserrat"/>
                          <a:ea typeface="Montserrat"/>
                          <a:cs typeface="Montserrat"/>
                          <a:sym typeface="Montserrat"/>
                          <a:hlinkClick r:id="rId3">
                            <a:extLst>
                              <a:ext uri="{A12FA001-AC4F-418D-AE19-62706E023703}">
                                <ahyp:hlinkClr val="tx"/>
                              </a:ext>
                            </a:extLst>
                          </a:hlinkClick>
                        </a:rPr>
                        <a:t>pagina Exploratorium</a:t>
                      </a:r>
                      <a:endParaRPr sz="1300" u="none" cap="none" strike="noStrike">
                        <a:latin typeface="Montserrat"/>
                        <a:ea typeface="Montserrat"/>
                        <a:cs typeface="Montserrat"/>
                        <a:sym typeface="Montserrat"/>
                      </a:endParaRPr>
                    </a:p>
                    <a:p>
                      <a:pPr indent="-311150" lvl="0" marL="457200" marR="0" rtl="0" algn="l">
                        <a:lnSpc>
                          <a:spcPct val="100000"/>
                        </a:lnSpc>
                        <a:spcBef>
                          <a:spcPts val="0"/>
                        </a:spcBef>
                        <a:spcAft>
                          <a:spcPts val="0"/>
                        </a:spcAft>
                        <a:buClr>
                          <a:srgbClr val="000000"/>
                        </a:buClr>
                        <a:buSzPts val="1300"/>
                        <a:buFont typeface="Montserrat"/>
                        <a:buChar char="➔"/>
                      </a:pPr>
                      <a:r>
                        <a:rPr lang="it" sz="1300" u="none" cap="none" strike="noStrike">
                          <a:latin typeface="Montserrat"/>
                          <a:ea typeface="Montserrat"/>
                          <a:cs typeface="Montserrat"/>
                          <a:sym typeface="Montserrat"/>
                        </a:rPr>
                        <a:t>Examples: let it snow! and Party Hats</a:t>
                      </a:r>
                      <a:endParaRPr sz="1300" u="none" cap="none" strike="noStrike">
                        <a:latin typeface="Montserrat"/>
                        <a:ea typeface="Montserrat"/>
                        <a:cs typeface="Montserrat"/>
                        <a:sym typeface="Montserrat"/>
                      </a:endParaRPr>
                    </a:p>
                    <a:p>
                      <a:pPr indent="-311150" lvl="0" marL="457200" marR="0" rtl="0" algn="l">
                        <a:lnSpc>
                          <a:spcPct val="100000"/>
                        </a:lnSpc>
                        <a:spcBef>
                          <a:spcPts val="0"/>
                        </a:spcBef>
                        <a:spcAft>
                          <a:spcPts val="0"/>
                        </a:spcAft>
                        <a:buClr>
                          <a:srgbClr val="000000"/>
                        </a:buClr>
                        <a:buSzPts val="1300"/>
                        <a:buFont typeface="Montserrat"/>
                        <a:buChar char="➔"/>
                      </a:pPr>
                      <a:r>
                        <a:rPr lang="it" sz="1300" u="none" cap="none" strike="noStrike">
                          <a:latin typeface="Montserrat"/>
                          <a:ea typeface="Montserrat"/>
                          <a:cs typeface="Montserrat"/>
                          <a:sym typeface="Montserrat"/>
                        </a:rPr>
                        <a:t>Step by step: Pop a balloon</a:t>
                      </a:r>
                      <a:endParaRPr sz="1300" u="none" cap="none" strike="noStrike">
                        <a:latin typeface="Montserrat"/>
                        <a:ea typeface="Montserrat"/>
                        <a:cs typeface="Montserrat"/>
                        <a:sym typeface="Montserrat"/>
                      </a:endParaRPr>
                    </a:p>
                    <a:p>
                      <a:pPr indent="-311150" lvl="0" marL="457200" marR="0" rtl="0" algn="l">
                        <a:lnSpc>
                          <a:spcPct val="100000"/>
                        </a:lnSpc>
                        <a:spcBef>
                          <a:spcPts val="0"/>
                        </a:spcBef>
                        <a:spcAft>
                          <a:spcPts val="0"/>
                        </a:spcAft>
                        <a:buClr>
                          <a:srgbClr val="000000"/>
                        </a:buClr>
                        <a:buSzPts val="1300"/>
                        <a:buFont typeface="Montserrat"/>
                        <a:buChar char="➔"/>
                      </a:pPr>
                      <a:r>
                        <a:rPr lang="it" sz="1300" u="none" cap="none" strike="noStrike">
                          <a:latin typeface="Montserrat"/>
                          <a:ea typeface="Montserrat"/>
                          <a:cs typeface="Montserrat"/>
                          <a:sym typeface="Montserrat"/>
                        </a:rPr>
                        <a:t>TASK: Personal project </a:t>
                      </a:r>
                      <a:endParaRPr sz="1300" u="none" cap="none" strike="noStrike">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it" sz="1300" u="none" cap="none" strike="noStrike">
                          <a:latin typeface="Montserrat"/>
                          <a:ea typeface="Montserrat"/>
                          <a:cs typeface="Montserrat"/>
                          <a:sym typeface="Montserrat"/>
                        </a:rPr>
                        <a:t>2h</a:t>
                      </a:r>
                      <a:endParaRPr sz="1300" u="none" cap="none" strike="noStrike">
                        <a:latin typeface="Montserrat"/>
                        <a:ea typeface="Montserrat"/>
                        <a:cs typeface="Montserrat"/>
                        <a:sym typeface="Montserra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7"/>
          <p:cNvSpPr txBox="1"/>
          <p:nvPr/>
        </p:nvSpPr>
        <p:spPr>
          <a:xfrm>
            <a:off x="105045" y="2148450"/>
            <a:ext cx="83622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The participants ranged in </a:t>
            </a:r>
            <a:r>
              <a:rPr b="0" i="0" lang="it" sz="2000" u="none" cap="none" strike="noStrike">
                <a:solidFill>
                  <a:srgbClr val="000000"/>
                </a:solidFill>
                <a:latin typeface="Montserrat SemiBold"/>
                <a:ea typeface="Montserrat SemiBold"/>
                <a:cs typeface="Montserrat SemiBold"/>
                <a:sym typeface="Montserrat SemiBold"/>
              </a:rPr>
              <a:t>age from 30 to 50 years old </a:t>
            </a:r>
            <a:r>
              <a:rPr b="0" i="0" lang="it" sz="2000" u="none" cap="none" strike="noStrike">
                <a:solidFill>
                  <a:srgbClr val="000000"/>
                </a:solidFill>
                <a:latin typeface="Montserrat"/>
                <a:ea typeface="Montserrat"/>
                <a:cs typeface="Montserrat"/>
                <a:sym typeface="Montserrat"/>
              </a:rPr>
              <a:t>and almost all came </a:t>
            </a:r>
            <a:r>
              <a:rPr b="0" i="0" lang="it" sz="2000" u="none" cap="none" strike="noStrike">
                <a:solidFill>
                  <a:srgbClr val="000000"/>
                </a:solidFill>
                <a:latin typeface="Montserrat SemiBold"/>
                <a:ea typeface="Montserrat SemiBold"/>
                <a:cs typeface="Montserrat SemiBold"/>
                <a:sym typeface="Montserrat SemiBold"/>
              </a:rPr>
              <a:t>from the world of education and/or instruction.</a:t>
            </a:r>
            <a:endParaRPr b="0" i="0" sz="2000" u="none" cap="none" strike="noStrike">
              <a:solidFill>
                <a:srgbClr val="000000"/>
              </a:solidFill>
              <a:latin typeface="Montserrat SemiBold"/>
              <a:ea typeface="Montserrat SemiBold"/>
              <a:cs typeface="Montserrat SemiBold"/>
              <a:sym typeface="Montserrat SemiBold"/>
            </a:endParaRPr>
          </a:p>
        </p:txBody>
      </p:sp>
      <p:sp>
        <p:nvSpPr>
          <p:cNvPr id="153" name="Google Shape;153;p17"/>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8"/>
          <p:cNvSpPr txBox="1"/>
          <p:nvPr/>
        </p:nvSpPr>
        <p:spPr>
          <a:xfrm>
            <a:off x="110245" y="1440450"/>
            <a:ext cx="83622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The course </a:t>
            </a:r>
            <a:r>
              <a:rPr b="0" i="0" lang="it" sz="2000" u="none" cap="none" strike="noStrike">
                <a:solidFill>
                  <a:srgbClr val="000000"/>
                </a:solidFill>
                <a:latin typeface="Montserrat SemiBold"/>
                <a:ea typeface="Montserrat SemiBold"/>
                <a:cs typeface="Montserrat SemiBold"/>
                <a:sym typeface="Montserrat SemiBold"/>
              </a:rPr>
              <a:t>aimed to proposing engaging and quality experiences</a:t>
            </a:r>
            <a:r>
              <a:rPr b="0" i="0" lang="it" sz="2000" u="none" cap="none" strike="noStrike">
                <a:solidFill>
                  <a:srgbClr val="000000"/>
                </a:solidFill>
                <a:latin typeface="Montserrat"/>
                <a:ea typeface="Montserrat"/>
                <a:cs typeface="Montserrat"/>
                <a:sym typeface="Montserrat"/>
              </a:rPr>
              <a:t>, engaging students through a </a:t>
            </a:r>
            <a:r>
              <a:rPr b="0" i="0" lang="it" sz="2000" u="none" cap="none" strike="noStrike">
                <a:solidFill>
                  <a:srgbClr val="000000"/>
                </a:solidFill>
                <a:latin typeface="Montserrat SemiBold"/>
                <a:ea typeface="Montserrat SemiBold"/>
                <a:cs typeface="Montserrat SemiBold"/>
                <a:sym typeface="Montserrat SemiBold"/>
              </a:rPr>
              <a:t>personalized communication system (personalization principle),</a:t>
            </a:r>
            <a:r>
              <a:rPr b="0" i="0" lang="it" sz="2000" u="none" cap="none" strike="noStrike">
                <a:solidFill>
                  <a:srgbClr val="000000"/>
                </a:solidFill>
                <a:latin typeface="Montserrat"/>
                <a:ea typeface="Montserrat"/>
                <a:cs typeface="Montserrat"/>
                <a:sym typeface="Montserrat"/>
              </a:rPr>
              <a:t> putting participants in a position to intervene and be involved through </a:t>
            </a:r>
            <a:r>
              <a:rPr b="0" i="0" lang="it" sz="2000" u="none" cap="none" strike="noStrike">
                <a:solidFill>
                  <a:srgbClr val="000000"/>
                </a:solidFill>
                <a:latin typeface="Montserrat SemiBold"/>
                <a:ea typeface="Montserrat SemiBold"/>
                <a:cs typeface="Montserrat SemiBold"/>
                <a:sym typeface="Montserrat SemiBold"/>
              </a:rPr>
              <a:t>constant feedback from the instructor, chat conversations, group work (peer collaboration).</a:t>
            </a:r>
            <a:r>
              <a:rPr b="0" i="0" lang="it" sz="2000" u="none" cap="none" strike="noStrike">
                <a:solidFill>
                  <a:srgbClr val="000000"/>
                </a:solidFill>
                <a:latin typeface="Montserrat"/>
                <a:ea typeface="Montserrat"/>
                <a:cs typeface="Montserrat"/>
                <a:sym typeface="Montserrat"/>
              </a:rPr>
              <a:t> </a:t>
            </a:r>
            <a:endParaRPr b="0" i="0" sz="2000" u="none" cap="none" strike="noStrike">
              <a:solidFill>
                <a:srgbClr val="000000"/>
              </a:solidFill>
              <a:latin typeface="Montserrat"/>
              <a:ea typeface="Montserrat"/>
              <a:cs typeface="Montserrat"/>
              <a:sym typeface="Montserrat"/>
            </a:endParaRPr>
          </a:p>
        </p:txBody>
      </p:sp>
      <p:sp>
        <p:nvSpPr>
          <p:cNvPr id="159" name="Google Shape;159;p18"/>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9"/>
          <p:cNvSpPr txBox="1"/>
          <p:nvPr/>
        </p:nvSpPr>
        <p:spPr>
          <a:xfrm>
            <a:off x="110245" y="1794450"/>
            <a:ext cx="8362200" cy="1554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The process was built on a deeply </a:t>
            </a:r>
            <a:r>
              <a:rPr b="0" i="0" lang="it" sz="2000" u="none" cap="none" strike="noStrike">
                <a:solidFill>
                  <a:srgbClr val="000000"/>
                </a:solidFill>
                <a:latin typeface="Montserrat SemiBold"/>
                <a:ea typeface="Montserrat SemiBold"/>
                <a:cs typeface="Montserrat SemiBold"/>
                <a:sym typeface="Montserrat SemiBold"/>
              </a:rPr>
              <a:t>practical approach, proposing real-world contexts for learning</a:t>
            </a:r>
            <a:r>
              <a:rPr b="0" i="0" lang="it" sz="2000" u="none" cap="none" strike="noStrike">
                <a:solidFill>
                  <a:srgbClr val="000000"/>
                </a:solidFill>
                <a:latin typeface="Montserrat"/>
                <a:ea typeface="Montserrat"/>
                <a:cs typeface="Montserrat"/>
                <a:sym typeface="Montserrat"/>
              </a:rPr>
              <a:t> that could keep participants connected and involved through </a:t>
            </a:r>
            <a:r>
              <a:rPr b="0" i="0" lang="it" sz="2000" u="none" cap="none" strike="noStrike">
                <a:solidFill>
                  <a:srgbClr val="000000"/>
                </a:solidFill>
                <a:latin typeface="Montserrat SemiBold"/>
                <a:ea typeface="Montserrat SemiBold"/>
                <a:cs typeface="Montserrat SemiBold"/>
                <a:sym typeface="Montserrat SemiBold"/>
              </a:rPr>
              <a:t>hands-on exercises</a:t>
            </a:r>
            <a:r>
              <a:rPr b="0" i="0" lang="it" sz="2000" u="none" cap="none" strike="noStrike">
                <a:solidFill>
                  <a:srgbClr val="000000"/>
                </a:solidFill>
                <a:latin typeface="Montserrat"/>
                <a:ea typeface="Montserrat"/>
                <a:cs typeface="Montserrat"/>
                <a:sym typeface="Montserrat"/>
              </a:rPr>
              <a:t> that they had to upload and present in the classroom.</a:t>
            </a:r>
            <a:endParaRPr b="0" i="0" sz="2000" u="none" cap="none" strike="noStrike">
              <a:solidFill>
                <a:srgbClr val="000000"/>
              </a:solidFill>
              <a:latin typeface="Montserrat"/>
              <a:ea typeface="Montserrat"/>
              <a:cs typeface="Montserrat"/>
              <a:sym typeface="Montserrat"/>
            </a:endParaRPr>
          </a:p>
        </p:txBody>
      </p:sp>
      <p:sp>
        <p:nvSpPr>
          <p:cNvPr id="165" name="Google Shape;165;p19"/>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nvSpPr>
        <p:spPr>
          <a:xfrm>
            <a:off x="27133" y="587303"/>
            <a:ext cx="8757900" cy="1339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ontserrat SemiBold"/>
              <a:ea typeface="Montserrat SemiBold"/>
              <a:cs typeface="Montserrat SemiBold"/>
              <a:sym typeface="Montserrat SemiBold"/>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ontserrat Medium"/>
              <a:ea typeface="Montserrat Medium"/>
              <a:cs typeface="Montserrat Medium"/>
              <a:sym typeface="Montserrat Medium"/>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ontserrat Medium"/>
              <a:ea typeface="Montserrat Medium"/>
              <a:cs typeface="Montserrat Medium"/>
              <a:sym typeface="Montserrat Medium"/>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Medium"/>
              <a:ea typeface="Montserrat Medium"/>
              <a:cs typeface="Montserrat Medium"/>
              <a:sym typeface="Montserrat Medium"/>
            </a:endParaRPr>
          </a:p>
        </p:txBody>
      </p:sp>
      <p:sp>
        <p:nvSpPr>
          <p:cNvPr id="62" name="Google Shape;62;p2"/>
          <p:cNvSpPr txBox="1"/>
          <p:nvPr/>
        </p:nvSpPr>
        <p:spPr>
          <a:xfrm>
            <a:off x="91501" y="-8050"/>
            <a:ext cx="7122600" cy="2955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it" sz="3000" u="none" cap="none" strike="noStrike">
                <a:solidFill>
                  <a:schemeClr val="dk1"/>
                </a:solidFill>
                <a:latin typeface="Montserrat"/>
                <a:ea typeface="Montserrat"/>
                <a:cs typeface="Montserrat"/>
                <a:sym typeface="Montserrat"/>
              </a:rPr>
              <a:t>1</a:t>
            </a:r>
            <a:endParaRPr b="1" i="0" sz="30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rPr b="0" i="0" lang="it" sz="3000" u="none" cap="none" strike="noStrike">
                <a:solidFill>
                  <a:schemeClr val="dk1"/>
                </a:solidFill>
                <a:latin typeface="Montserrat Medium"/>
                <a:ea typeface="Montserrat Medium"/>
                <a:cs typeface="Montserrat Medium"/>
                <a:sym typeface="Montserrat Medium"/>
              </a:rPr>
              <a:t>INCLUSI. Dalla scuola alla vita, andata e ritorno</a:t>
            </a:r>
            <a:endParaRPr b="0" i="0" sz="3000" u="none" cap="none" strike="noStrike">
              <a:solidFill>
                <a:schemeClr val="dk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dk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3000"/>
              <a:buFont typeface="Arial"/>
              <a:buNone/>
            </a:pPr>
            <a:r>
              <a:rPr b="0" i="0" lang="it" sz="3000" u="none" cap="none" strike="noStrike">
                <a:solidFill>
                  <a:schemeClr val="dk1"/>
                </a:solidFill>
                <a:latin typeface="Montserrat Medium"/>
                <a:ea typeface="Montserrat Medium"/>
                <a:cs typeface="Montserrat Medium"/>
                <a:sym typeface="Montserrat Medium"/>
              </a:rPr>
              <a:t>(INCLUDED. From School to Life, Back and Forth)</a:t>
            </a:r>
            <a:endParaRPr b="0" i="0" sz="3000" u="none" cap="none" strike="noStrike">
              <a:solidFill>
                <a:schemeClr val="dk1"/>
              </a:solidFill>
              <a:latin typeface="Montserrat Medium"/>
              <a:ea typeface="Montserrat Medium"/>
              <a:cs typeface="Montserrat Medium"/>
              <a:sym typeface="Montserrat Medium"/>
            </a:endParaRPr>
          </a:p>
        </p:txBody>
      </p:sp>
      <p:sp>
        <p:nvSpPr>
          <p:cNvPr id="63" name="Google Shape;63;p2"/>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0"/>
          <p:cNvSpPr txBox="1"/>
          <p:nvPr/>
        </p:nvSpPr>
        <p:spPr>
          <a:xfrm>
            <a:off x="105045" y="1971450"/>
            <a:ext cx="83622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Let’s go now into the merits of the </a:t>
            </a:r>
            <a:r>
              <a:rPr b="0" i="0" lang="it" sz="2000" u="none" cap="none" strike="noStrike">
                <a:solidFill>
                  <a:srgbClr val="000000"/>
                </a:solidFill>
                <a:latin typeface="Montserrat SemiBold"/>
                <a:ea typeface="Montserrat SemiBold"/>
                <a:cs typeface="Montserrat SemiBold"/>
                <a:sym typeface="Montserrat SemiBold"/>
              </a:rPr>
              <a:t>structuring of the project,</a:t>
            </a:r>
            <a:endParaRPr b="0" i="0" sz="20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SemiBold"/>
                <a:ea typeface="Montserrat SemiBold"/>
                <a:cs typeface="Montserrat SemiBold"/>
                <a:sym typeface="Montserrat SemiBold"/>
              </a:rPr>
              <a:t>in view of the theoretical elements </a:t>
            </a:r>
            <a:r>
              <a:rPr b="0" i="0" lang="it" sz="2000" u="none" cap="none" strike="noStrike">
                <a:solidFill>
                  <a:srgbClr val="000000"/>
                </a:solidFill>
                <a:latin typeface="Montserrat"/>
                <a:ea typeface="Montserrat"/>
                <a:cs typeface="Montserrat"/>
                <a:sym typeface="Montserrat"/>
              </a:rPr>
              <a:t>regarding </a:t>
            </a:r>
            <a:r>
              <a:rPr b="0" i="0" lang="it" sz="2000" u="none" cap="none" strike="noStrike">
                <a:solidFill>
                  <a:srgbClr val="000000"/>
                </a:solidFill>
                <a:latin typeface="Montserrat SemiBold"/>
                <a:ea typeface="Montserrat SemiBold"/>
                <a:cs typeface="Montserrat SemiBold"/>
                <a:sym typeface="Montserrat SemiBold"/>
              </a:rPr>
              <a:t>adult learning pathways.</a:t>
            </a:r>
            <a:endParaRPr b="0" i="0" sz="2000" u="none" cap="none" strike="noStrike">
              <a:solidFill>
                <a:srgbClr val="000000"/>
              </a:solidFill>
              <a:latin typeface="Montserrat SemiBold"/>
              <a:ea typeface="Montserrat SemiBold"/>
              <a:cs typeface="Montserrat SemiBold"/>
              <a:sym typeface="Montserrat SemiBold"/>
            </a:endParaRPr>
          </a:p>
        </p:txBody>
      </p:sp>
      <p:sp>
        <p:nvSpPr>
          <p:cNvPr id="171" name="Google Shape;171;p20"/>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1"/>
          <p:cNvSpPr txBox="1"/>
          <p:nvPr/>
        </p:nvSpPr>
        <p:spPr>
          <a:xfrm>
            <a:off x="99186" y="1794450"/>
            <a:ext cx="8362200" cy="1554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One of the </a:t>
            </a:r>
            <a:r>
              <a:rPr b="0" i="0" lang="it" sz="2000" u="none" cap="none" strike="noStrike">
                <a:solidFill>
                  <a:srgbClr val="000000"/>
                </a:solidFill>
                <a:latin typeface="Montserrat SemiBold"/>
                <a:ea typeface="Montserrat SemiBold"/>
                <a:cs typeface="Montserrat SemiBold"/>
                <a:sym typeface="Montserrat SemiBold"/>
              </a:rPr>
              <a:t>key elements</a:t>
            </a:r>
            <a:r>
              <a:rPr b="0" i="0" lang="it" sz="2000" u="none" cap="none" strike="noStrike">
                <a:solidFill>
                  <a:srgbClr val="000000"/>
                </a:solidFill>
                <a:latin typeface="Montserrat"/>
                <a:ea typeface="Montserrat"/>
                <a:cs typeface="Montserrat"/>
                <a:sym typeface="Montserrat"/>
              </a:rPr>
              <a:t> in fostering the </a:t>
            </a:r>
            <a:r>
              <a:rPr b="0" i="0" lang="it" sz="2000" u="none" cap="none" strike="noStrike">
                <a:solidFill>
                  <a:srgbClr val="000000"/>
                </a:solidFill>
                <a:latin typeface="Montserrat SemiBold"/>
                <a:ea typeface="Montserrat SemiBold"/>
                <a:cs typeface="Montserrat SemiBold"/>
                <a:sym typeface="Montserrat SemiBold"/>
              </a:rPr>
              <a:t>engagement and creation of effective and efficient experiences for adults</a:t>
            </a:r>
            <a:r>
              <a:rPr b="0" i="0" lang="it" sz="2000" u="none" cap="none" strike="noStrike">
                <a:solidFill>
                  <a:srgbClr val="000000"/>
                </a:solidFill>
                <a:latin typeface="Montserrat"/>
                <a:ea typeface="Montserrat"/>
                <a:cs typeface="Montserrat"/>
                <a:sym typeface="Montserrat"/>
              </a:rPr>
              <a:t> is set a </a:t>
            </a:r>
            <a:r>
              <a:rPr b="0" i="0" lang="it" sz="2000" u="none" cap="none" strike="noStrike">
                <a:solidFill>
                  <a:srgbClr val="000000"/>
                </a:solidFill>
                <a:latin typeface="Montserrat SemiBold"/>
                <a:ea typeface="Montserrat SemiBold"/>
                <a:cs typeface="Montserrat SemiBold"/>
                <a:sym typeface="Montserrat SemiBold"/>
              </a:rPr>
              <a:t>collective goal </a:t>
            </a:r>
            <a:r>
              <a:rPr b="0" i="0" lang="it" sz="2000" u="none" cap="none" strike="noStrike">
                <a:solidFill>
                  <a:srgbClr val="000000"/>
                </a:solidFill>
                <a:latin typeface="Montserrat"/>
                <a:ea typeface="Montserrat"/>
                <a:cs typeface="Montserrat"/>
                <a:sym typeface="Montserrat"/>
              </a:rPr>
              <a:t>and </a:t>
            </a:r>
            <a:r>
              <a:rPr b="0" i="0" lang="it" sz="2000" u="none" cap="none" strike="noStrike">
                <a:solidFill>
                  <a:srgbClr val="000000"/>
                </a:solidFill>
                <a:latin typeface="Montserrat SemiBold"/>
                <a:ea typeface="Montserrat SemiBold"/>
                <a:cs typeface="Montserrat SemiBold"/>
                <a:sym typeface="Montserrat SemiBold"/>
              </a:rPr>
              <a:t>a shared vision to motivate students' participation and contribution level.</a:t>
            </a:r>
            <a:endParaRPr b="0" i="0" sz="2000" u="none" cap="none" strike="noStrike">
              <a:solidFill>
                <a:srgbClr val="000000"/>
              </a:solidFill>
              <a:latin typeface="Montserrat SemiBold"/>
              <a:ea typeface="Montserrat SemiBold"/>
              <a:cs typeface="Montserrat SemiBold"/>
              <a:sym typeface="Montserrat SemiBold"/>
            </a:endParaRPr>
          </a:p>
        </p:txBody>
      </p:sp>
      <p:sp>
        <p:nvSpPr>
          <p:cNvPr id="177" name="Google Shape;177;p21"/>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2"/>
          <p:cNvSpPr txBox="1"/>
          <p:nvPr/>
        </p:nvSpPr>
        <p:spPr>
          <a:xfrm>
            <a:off x="71861" y="1263450"/>
            <a:ext cx="8362200" cy="261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So the </a:t>
            </a:r>
            <a:r>
              <a:rPr b="0" i="0" lang="it" sz="2000" u="none" cap="none" strike="noStrike">
                <a:solidFill>
                  <a:srgbClr val="000000"/>
                </a:solidFill>
                <a:latin typeface="Montserrat SemiBold"/>
                <a:ea typeface="Montserrat SemiBold"/>
                <a:cs typeface="Montserrat SemiBold"/>
                <a:sym typeface="Montserrat SemiBold"/>
              </a:rPr>
              <a:t>first appointment</a:t>
            </a:r>
            <a:r>
              <a:rPr b="0" i="0" lang="it" sz="2000" u="none" cap="none" strike="noStrike">
                <a:solidFill>
                  <a:srgbClr val="000000"/>
                </a:solidFill>
                <a:latin typeface="Montserrat"/>
                <a:ea typeface="Montserrat"/>
                <a:cs typeface="Montserrat"/>
                <a:sym typeface="Montserrat"/>
              </a:rPr>
              <a:t> of the project, entitled </a:t>
            </a:r>
            <a:r>
              <a:rPr b="0" i="0" lang="it" sz="2000" u="none" cap="none" strike="noStrike">
                <a:solidFill>
                  <a:srgbClr val="000000"/>
                </a:solidFill>
                <a:latin typeface="Montserrat SemiBold"/>
                <a:ea typeface="Montserrat SemiBold"/>
                <a:cs typeface="Montserrat SemiBold"/>
                <a:sym typeface="Montserrat SemiBold"/>
              </a:rPr>
              <a:t>Creative Learning,</a:t>
            </a:r>
            <a:r>
              <a:rPr b="0" i="0" lang="it" sz="2000" u="none" cap="none" strike="noStrike">
                <a:solidFill>
                  <a:srgbClr val="000000"/>
                </a:solidFill>
                <a:latin typeface="Montserrat"/>
                <a:ea typeface="Montserrat"/>
                <a:cs typeface="Montserrat"/>
                <a:sym typeface="Montserrat"/>
              </a:rPr>
              <a:t> was devoted to </a:t>
            </a:r>
            <a:r>
              <a:rPr b="0" i="0" lang="it" sz="2000" u="none" cap="none" strike="noStrike">
                <a:solidFill>
                  <a:srgbClr val="000000"/>
                </a:solidFill>
                <a:latin typeface="Montserrat SemiBold"/>
                <a:ea typeface="Montserrat SemiBold"/>
                <a:cs typeface="Montserrat SemiBold"/>
                <a:sym typeface="Montserrat SemiBold"/>
              </a:rPr>
              <a:t>sharing how to use the content</a:t>
            </a:r>
            <a:r>
              <a:rPr b="0" i="0" lang="it" sz="2000" u="none" cap="none" strike="noStrike">
                <a:solidFill>
                  <a:srgbClr val="000000"/>
                </a:solidFill>
                <a:latin typeface="Montserrat"/>
                <a:ea typeface="Montserrat"/>
                <a:cs typeface="Montserrat"/>
                <a:sym typeface="Montserrat"/>
              </a:rPr>
              <a:t> and the</a:t>
            </a:r>
            <a:r>
              <a:rPr b="0" i="0" lang="it" sz="2000" u="none" cap="none" strike="noStrike">
                <a:solidFill>
                  <a:srgbClr val="000000"/>
                </a:solidFill>
                <a:latin typeface="Montserrat SemiBold"/>
                <a:ea typeface="Montserrat SemiBold"/>
                <a:cs typeface="Montserrat SemiBold"/>
                <a:sym typeface="Montserrat SemiBold"/>
              </a:rPr>
              <a:t> online environment</a:t>
            </a:r>
            <a:r>
              <a:rPr b="0" i="0" lang="it" sz="2000" u="none" cap="none" strike="noStrike">
                <a:solidFill>
                  <a:srgbClr val="000000"/>
                </a:solidFill>
                <a:latin typeface="Montserrat"/>
                <a:ea typeface="Montserrat"/>
                <a:cs typeface="Montserrat"/>
                <a:sym typeface="Montserrat"/>
              </a:rPr>
              <a:t>, to breaking the ice between the participants with the aim of creating a </a:t>
            </a:r>
            <a:r>
              <a:rPr b="0" i="0" lang="it" sz="2000" u="none" cap="none" strike="noStrike">
                <a:solidFill>
                  <a:srgbClr val="000000"/>
                </a:solidFill>
                <a:latin typeface="Montserrat SemiBold"/>
                <a:ea typeface="Montserrat SemiBold"/>
                <a:cs typeface="Montserrat SemiBold"/>
                <a:sym typeface="Montserrat SemiBold"/>
              </a:rPr>
              <a:t>welcoming and comfortable atmosphere</a:t>
            </a:r>
            <a:r>
              <a:rPr b="0" i="0" lang="it" sz="2000" u="none" cap="none" strike="noStrike">
                <a:solidFill>
                  <a:srgbClr val="000000"/>
                </a:solidFill>
                <a:latin typeface="Montserrat"/>
                <a:ea typeface="Montserrat"/>
                <a:cs typeface="Montserrat"/>
                <a:sym typeface="Montserrat"/>
              </a:rPr>
              <a:t> and above all, </a:t>
            </a:r>
            <a:r>
              <a:rPr b="0" i="0" lang="it" sz="2000" u="none" cap="none" strike="noStrike">
                <a:solidFill>
                  <a:srgbClr val="000000"/>
                </a:solidFill>
                <a:latin typeface="Montserrat SemiBold"/>
                <a:ea typeface="Montserrat SemiBold"/>
                <a:cs typeface="Montserrat SemiBold"/>
                <a:sym typeface="Montserrat SemiBold"/>
              </a:rPr>
              <a:t>showing the structure of the course</a:t>
            </a:r>
            <a:r>
              <a:rPr b="0" i="0" lang="it" sz="2000" u="none" cap="none" strike="noStrike">
                <a:solidFill>
                  <a:srgbClr val="000000"/>
                </a:solidFill>
                <a:latin typeface="Montserrat"/>
                <a:ea typeface="Montserrat"/>
                <a:cs typeface="Montserrat"/>
                <a:sym typeface="Montserrat"/>
              </a:rPr>
              <a:t>, both in terms of content, logistic, organization of the practical activities and deliverables to be done at home.</a:t>
            </a:r>
            <a:endParaRPr b="0" i="0" sz="2000" u="none" cap="none" strike="noStrike">
              <a:solidFill>
                <a:srgbClr val="000000"/>
              </a:solidFill>
              <a:latin typeface="Montserrat"/>
              <a:ea typeface="Montserrat"/>
              <a:cs typeface="Montserrat"/>
              <a:sym typeface="Montserrat"/>
            </a:endParaRPr>
          </a:p>
        </p:txBody>
      </p:sp>
      <p:sp>
        <p:nvSpPr>
          <p:cNvPr id="183" name="Google Shape;183;p22"/>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3"/>
          <p:cNvSpPr txBox="1"/>
          <p:nvPr/>
        </p:nvSpPr>
        <p:spPr>
          <a:xfrm>
            <a:off x="82911" y="1617450"/>
            <a:ext cx="83622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A further </a:t>
            </a:r>
            <a:r>
              <a:rPr b="0" i="0" lang="it" sz="2000" u="none" cap="none" strike="noStrike">
                <a:solidFill>
                  <a:srgbClr val="000000"/>
                </a:solidFill>
                <a:latin typeface="Montserrat SemiBold"/>
                <a:ea typeface="Montserrat SemiBold"/>
                <a:cs typeface="Montserrat SemiBold"/>
                <a:sym typeface="Montserrat SemiBold"/>
              </a:rPr>
              <a:t>key element</a:t>
            </a:r>
            <a:r>
              <a:rPr b="0" i="0" lang="it" sz="2000" u="none" cap="none" strike="noStrike">
                <a:solidFill>
                  <a:srgbClr val="000000"/>
                </a:solidFill>
                <a:latin typeface="Montserrat"/>
                <a:ea typeface="Montserrat"/>
                <a:cs typeface="Montserrat"/>
                <a:sym typeface="Montserrat"/>
              </a:rPr>
              <a:t> appears to be related to </a:t>
            </a:r>
            <a:r>
              <a:rPr b="0" i="0" lang="it" sz="2000" u="none" cap="none" strike="noStrike">
                <a:solidFill>
                  <a:srgbClr val="000000"/>
                </a:solidFill>
                <a:latin typeface="Montserrat SemiBold"/>
                <a:ea typeface="Montserrat SemiBold"/>
                <a:cs typeface="Montserrat SemiBold"/>
                <a:sym typeface="Montserrat SemiBold"/>
              </a:rPr>
              <a:t>the role that the teacher - or instructor - has to play</a:t>
            </a:r>
            <a:r>
              <a:rPr b="0" i="0" lang="it" sz="2000" u="none" cap="none" strike="noStrike">
                <a:solidFill>
                  <a:srgbClr val="000000"/>
                </a:solidFill>
                <a:latin typeface="Montserrat"/>
                <a:ea typeface="Montserrat"/>
                <a:cs typeface="Montserrat"/>
                <a:sym typeface="Montserrat"/>
              </a:rPr>
              <a:t>, in requiring </a:t>
            </a:r>
            <a:r>
              <a:rPr b="0" i="0" lang="it" sz="2000" u="none" cap="none" strike="noStrike">
                <a:solidFill>
                  <a:srgbClr val="000000"/>
                </a:solidFill>
                <a:latin typeface="Montserrat SemiBold"/>
                <a:ea typeface="Montserrat SemiBold"/>
                <a:cs typeface="Montserrat SemiBold"/>
                <a:sym typeface="Montserrat SemiBold"/>
              </a:rPr>
              <a:t>students to be in charge of a discussion of their teamwork,</a:t>
            </a:r>
            <a:r>
              <a:rPr b="0" i="0" lang="it" sz="2000" u="none" cap="none" strike="noStrike">
                <a:solidFill>
                  <a:srgbClr val="000000"/>
                </a:solidFill>
                <a:latin typeface="Montserrat"/>
                <a:ea typeface="Montserrat"/>
                <a:cs typeface="Montserrat"/>
                <a:sym typeface="Montserrat"/>
              </a:rPr>
              <a:t> thus in putting students and female students </a:t>
            </a:r>
            <a:r>
              <a:rPr b="0" i="0" lang="it" sz="2000" u="none" cap="none" strike="noStrike">
                <a:solidFill>
                  <a:srgbClr val="000000"/>
                </a:solidFill>
                <a:latin typeface="Montserrat SemiBold"/>
                <a:ea typeface="Montserrat SemiBold"/>
                <a:cs typeface="Montserrat SemiBold"/>
                <a:sym typeface="Montserrat SemiBold"/>
              </a:rPr>
              <a:t>in a position to manage their learning process, becoming its real protagonists.</a:t>
            </a:r>
            <a:endParaRPr b="0" i="0" sz="2000" u="none" cap="none" strike="noStrike">
              <a:solidFill>
                <a:srgbClr val="000000"/>
              </a:solidFill>
              <a:latin typeface="Montserrat SemiBold"/>
              <a:ea typeface="Montserrat SemiBold"/>
              <a:cs typeface="Montserrat SemiBold"/>
              <a:sym typeface="Montserrat SemiBold"/>
            </a:endParaRPr>
          </a:p>
        </p:txBody>
      </p:sp>
      <p:sp>
        <p:nvSpPr>
          <p:cNvPr id="189" name="Google Shape;189;p23"/>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4"/>
          <p:cNvSpPr txBox="1"/>
          <p:nvPr/>
        </p:nvSpPr>
        <p:spPr>
          <a:xfrm>
            <a:off x="116098" y="1617450"/>
            <a:ext cx="83622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In this sense the </a:t>
            </a:r>
            <a:r>
              <a:rPr b="0" i="0" lang="it" sz="2000" u="none" cap="none" strike="noStrike">
                <a:solidFill>
                  <a:srgbClr val="000000"/>
                </a:solidFill>
                <a:latin typeface="Montserrat SemiBold"/>
                <a:ea typeface="Montserrat SemiBold"/>
                <a:cs typeface="Montserrat SemiBold"/>
                <a:sym typeface="Montserrat SemiBold"/>
              </a:rPr>
              <a:t>lessons were designed with the aim of offering </a:t>
            </a:r>
            <a:r>
              <a:rPr b="0" i="0" lang="it" sz="2000" u="none" cap="none" strike="noStrike">
                <a:solidFill>
                  <a:srgbClr val="000000"/>
                </a:solidFill>
                <a:latin typeface="Montserrat"/>
                <a:ea typeface="Montserrat"/>
                <a:cs typeface="Montserrat"/>
                <a:sym typeface="Montserrat"/>
              </a:rPr>
              <a:t>the opportunity </a:t>
            </a:r>
            <a:r>
              <a:rPr b="0" i="0" lang="it" sz="2000" u="none" cap="none" strike="noStrike">
                <a:solidFill>
                  <a:srgbClr val="000000"/>
                </a:solidFill>
                <a:latin typeface="Montserrat SemiBold"/>
                <a:ea typeface="Montserrat SemiBold"/>
                <a:cs typeface="Montserrat SemiBold"/>
                <a:sym typeface="Montserrat SemiBold"/>
              </a:rPr>
              <a:t>to share students’ work in plenary</a:t>
            </a:r>
            <a:r>
              <a:rPr b="0" i="0" lang="it" sz="2000" u="none" cap="none" strike="noStrike">
                <a:solidFill>
                  <a:srgbClr val="000000"/>
                </a:solidFill>
                <a:latin typeface="Montserrat"/>
                <a:ea typeface="Montserrat"/>
                <a:cs typeface="Montserrat"/>
                <a:sym typeface="Montserrat"/>
              </a:rPr>
              <a:t>, thanks to a relaxed atmosphere, with the goal of receiving feedback and opinions from other classmates, </a:t>
            </a:r>
            <a:r>
              <a:rPr b="0" i="0" lang="it" sz="2000" u="none" cap="none" strike="noStrike">
                <a:solidFill>
                  <a:srgbClr val="000000"/>
                </a:solidFill>
                <a:latin typeface="Montserrat SemiBold"/>
                <a:ea typeface="Montserrat SemiBold"/>
                <a:cs typeface="Montserrat SemiBold"/>
                <a:sym typeface="Montserrat SemiBold"/>
              </a:rPr>
              <a:t>in order to treasure the multiplicity of points of view.</a:t>
            </a:r>
            <a:endParaRPr b="0" i="0" sz="2000" u="none" cap="none" strike="noStrike">
              <a:solidFill>
                <a:srgbClr val="000000"/>
              </a:solidFill>
              <a:latin typeface="Montserrat"/>
              <a:ea typeface="Montserrat"/>
              <a:cs typeface="Montserrat"/>
              <a:sym typeface="Montserrat"/>
            </a:endParaRPr>
          </a:p>
        </p:txBody>
      </p:sp>
      <p:sp>
        <p:nvSpPr>
          <p:cNvPr id="195" name="Google Shape;195;p24"/>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5"/>
          <p:cNvSpPr txBox="1"/>
          <p:nvPr/>
        </p:nvSpPr>
        <p:spPr>
          <a:xfrm>
            <a:off x="93975" y="1794450"/>
            <a:ext cx="8362200" cy="1554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Central to the educational process is the role of </a:t>
            </a:r>
            <a:r>
              <a:rPr b="0" i="0" lang="it" sz="2000" u="none" cap="none" strike="noStrike">
                <a:solidFill>
                  <a:srgbClr val="000000"/>
                </a:solidFill>
                <a:latin typeface="Montserrat SemiBold"/>
                <a:ea typeface="Montserrat SemiBold"/>
                <a:cs typeface="Montserrat SemiBold"/>
                <a:sym typeface="Montserrat SemiBold"/>
              </a:rPr>
              <a:t>the instructor: he or she</a:t>
            </a:r>
            <a:r>
              <a:rPr b="0" i="0" lang="it" sz="2000" u="none" cap="none" strike="noStrike">
                <a:solidFill>
                  <a:srgbClr val="000000"/>
                </a:solidFill>
                <a:latin typeface="Montserrat"/>
                <a:ea typeface="Montserrat"/>
                <a:cs typeface="Montserrat"/>
                <a:sym typeface="Montserrat"/>
              </a:rPr>
              <a:t> </a:t>
            </a:r>
            <a:r>
              <a:rPr b="0" i="0" lang="it" sz="2000" u="none" cap="none" strike="noStrike">
                <a:solidFill>
                  <a:srgbClr val="000000"/>
                </a:solidFill>
                <a:latin typeface="Montserrat SemiBold"/>
                <a:ea typeface="Montserrat SemiBold"/>
                <a:cs typeface="Montserrat SemiBold"/>
                <a:sym typeface="Montserrat SemiBold"/>
              </a:rPr>
              <a:t>must play the role of facilitator</a:t>
            </a:r>
            <a:r>
              <a:rPr b="0" i="0" lang="it" sz="2000" u="none" cap="none" strike="noStrike">
                <a:solidFill>
                  <a:srgbClr val="000000"/>
                </a:solidFill>
                <a:latin typeface="Montserrat"/>
                <a:ea typeface="Montserrat"/>
                <a:cs typeface="Montserrat"/>
                <a:sym typeface="Montserrat"/>
              </a:rPr>
              <a:t>.</a:t>
            </a:r>
            <a:endParaRPr b="0" i="0" sz="20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SemiBold"/>
                <a:ea typeface="Montserrat SemiBold"/>
                <a:cs typeface="Montserrat SemiBold"/>
                <a:sym typeface="Montserrat SemiBold"/>
              </a:rPr>
              <a:t>What exactly is meant by a facilitator?</a:t>
            </a:r>
            <a:endParaRPr b="0" i="0" sz="2000" u="none" cap="none" strike="noStrike">
              <a:solidFill>
                <a:srgbClr val="000000"/>
              </a:solidFill>
              <a:latin typeface="Montserrat"/>
              <a:ea typeface="Montserrat"/>
              <a:cs typeface="Montserrat"/>
              <a:sym typeface="Montserrat"/>
            </a:endParaRPr>
          </a:p>
        </p:txBody>
      </p:sp>
      <p:sp>
        <p:nvSpPr>
          <p:cNvPr id="201" name="Google Shape;201;p25"/>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6"/>
          <p:cNvSpPr txBox="1"/>
          <p:nvPr/>
        </p:nvSpPr>
        <p:spPr>
          <a:xfrm>
            <a:off x="93975" y="1263450"/>
            <a:ext cx="8362200" cy="261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Here some </a:t>
            </a:r>
            <a:r>
              <a:rPr b="0" i="0" lang="it" sz="2000" u="none" cap="none" strike="noStrike">
                <a:solidFill>
                  <a:srgbClr val="000000"/>
                </a:solidFill>
                <a:latin typeface="Montserrat SemiBold"/>
                <a:ea typeface="Montserrat SemiBold"/>
                <a:cs typeface="Montserrat SemiBold"/>
                <a:sym typeface="Montserrat SemiBold"/>
              </a:rPr>
              <a:t>general guidelines for a facilitator, proposed by Rogers (1969, 164-166).</a:t>
            </a:r>
            <a:r>
              <a:rPr b="0" i="0" lang="it" sz="2000" u="none" cap="none" strike="noStrike">
                <a:solidFill>
                  <a:srgbClr val="000000"/>
                </a:solidFill>
                <a:latin typeface="Montserrat"/>
                <a:ea typeface="Montserrat"/>
                <a:cs typeface="Montserrat"/>
                <a:sym typeface="Montserrat"/>
              </a:rPr>
              <a:t> </a:t>
            </a:r>
            <a:endParaRPr b="0" i="0" sz="20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SemiBold"/>
                <a:ea typeface="Montserrat SemiBold"/>
                <a:cs typeface="Montserrat SemiBold"/>
                <a:sym typeface="Montserrat SemiBold"/>
              </a:rPr>
              <a:t>The facilitator</a:t>
            </a:r>
            <a:r>
              <a:rPr b="0" i="0" lang="it" sz="2000" u="none" cap="none" strike="noStrike">
                <a:solidFill>
                  <a:srgbClr val="000000"/>
                </a:solidFill>
                <a:latin typeface="Montserrat"/>
                <a:ea typeface="Montserrat"/>
                <a:cs typeface="Montserrat"/>
                <a:sym typeface="Montserrat"/>
              </a:rPr>
              <a:t>: </a:t>
            </a:r>
            <a:endParaRPr b="0" i="0" sz="20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Clr>
                <a:schemeClr val="dk1"/>
              </a:buClr>
              <a:buSzPts val="1100"/>
              <a:buFont typeface="Arial"/>
              <a:buNone/>
            </a:pPr>
            <a:r>
              <a:t/>
            </a:r>
            <a:endParaRPr b="0" i="0" sz="2000" u="none" cap="none" strike="noStrike">
              <a:solidFill>
                <a:srgbClr val="000000"/>
              </a:solidFill>
              <a:latin typeface="Montserrat"/>
              <a:ea typeface="Montserrat"/>
              <a:cs typeface="Montserrat"/>
              <a:sym typeface="Montserrat"/>
            </a:endParaRPr>
          </a:p>
          <a:p>
            <a:pPr indent="-355600" lvl="0" marL="457200" marR="0" rtl="0" algn="l">
              <a:lnSpc>
                <a:spcPct val="115000"/>
              </a:lnSpc>
              <a:spcBef>
                <a:spcPts val="0"/>
              </a:spcBef>
              <a:spcAft>
                <a:spcPts val="0"/>
              </a:spcAft>
              <a:buClr>
                <a:srgbClr val="000000"/>
              </a:buClr>
              <a:buSzPts val="2000"/>
              <a:buFont typeface="Montserrat SemiBold"/>
              <a:buAutoNum type="alphaLcPeriod"/>
            </a:pPr>
            <a:r>
              <a:rPr b="0" i="0" lang="it" sz="2000" u="none" cap="none" strike="noStrike">
                <a:solidFill>
                  <a:srgbClr val="000000"/>
                </a:solidFill>
                <a:latin typeface="Montserrat"/>
                <a:ea typeface="Montserrat"/>
                <a:cs typeface="Montserrat"/>
                <a:sym typeface="Montserrat"/>
              </a:rPr>
              <a:t>sets up the atmosphere and climate for learning based on trust and truth</a:t>
            </a:r>
            <a:endParaRPr b="0" i="0" sz="2000" u="none" cap="none" strike="noStrike">
              <a:solidFill>
                <a:srgbClr val="000000"/>
              </a:solidFill>
              <a:latin typeface="Montserrat"/>
              <a:ea typeface="Montserrat"/>
              <a:cs typeface="Montserrat"/>
              <a:sym typeface="Montserrat"/>
            </a:endParaRPr>
          </a:p>
        </p:txBody>
      </p:sp>
      <p:sp>
        <p:nvSpPr>
          <p:cNvPr id="207" name="Google Shape;207;p26"/>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7"/>
          <p:cNvSpPr txBox="1"/>
          <p:nvPr/>
        </p:nvSpPr>
        <p:spPr>
          <a:xfrm>
            <a:off x="93975" y="732300"/>
            <a:ext cx="8362200" cy="36789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rgbClr val="000000"/>
              </a:buClr>
              <a:buSzPts val="2000"/>
              <a:buFont typeface="Montserrat SemiBold"/>
              <a:buAutoNum type="alphaLcPeriod" startAt="2"/>
            </a:pPr>
            <a:r>
              <a:rPr b="0" i="0" lang="it" sz="2000" u="none" cap="none" strike="noStrike">
                <a:solidFill>
                  <a:srgbClr val="000000"/>
                </a:solidFill>
                <a:latin typeface="Montserrat"/>
                <a:ea typeface="Montserrat"/>
                <a:cs typeface="Montserrat"/>
                <a:sym typeface="Montserrat"/>
              </a:rPr>
              <a:t>clarifies the learning purposes and helps choose those most appropriate and effective for the group</a:t>
            </a:r>
            <a:endParaRPr b="0" i="0" sz="2000" u="none" cap="none" strike="noStrike">
              <a:solidFill>
                <a:srgbClr val="000000"/>
              </a:solidFill>
              <a:latin typeface="Montserrat"/>
              <a:ea typeface="Montserrat"/>
              <a:cs typeface="Montserrat"/>
              <a:sym typeface="Montserrat"/>
            </a:endParaRPr>
          </a:p>
          <a:p>
            <a:pPr indent="-355600" lvl="0" marL="457200" marR="0" rtl="0" algn="l">
              <a:lnSpc>
                <a:spcPct val="115000"/>
              </a:lnSpc>
              <a:spcBef>
                <a:spcPts val="0"/>
              </a:spcBef>
              <a:spcAft>
                <a:spcPts val="0"/>
              </a:spcAft>
              <a:buClr>
                <a:srgbClr val="000000"/>
              </a:buClr>
              <a:buSzPts val="2000"/>
              <a:buFont typeface="Montserrat SemiBold"/>
              <a:buAutoNum type="alphaLcPeriod" startAt="2"/>
            </a:pPr>
            <a:r>
              <a:rPr b="0" i="0" lang="it" sz="2000" u="none" cap="none" strike="noStrike">
                <a:solidFill>
                  <a:srgbClr val="000000"/>
                </a:solidFill>
                <a:latin typeface="Montserrat"/>
                <a:ea typeface="Montserrat"/>
                <a:cs typeface="Montserrat"/>
                <a:sym typeface="Montserrat"/>
              </a:rPr>
              <a:t>leverages individual motivations and interests</a:t>
            </a:r>
            <a:endParaRPr b="0" i="0" sz="2000" u="none" cap="none" strike="noStrike">
              <a:solidFill>
                <a:srgbClr val="000000"/>
              </a:solidFill>
              <a:latin typeface="Montserrat"/>
              <a:ea typeface="Montserrat"/>
              <a:cs typeface="Montserrat"/>
              <a:sym typeface="Montserrat"/>
            </a:endParaRPr>
          </a:p>
          <a:p>
            <a:pPr indent="-355600" lvl="0" marL="457200" marR="0" rtl="0" algn="l">
              <a:lnSpc>
                <a:spcPct val="115000"/>
              </a:lnSpc>
              <a:spcBef>
                <a:spcPts val="0"/>
              </a:spcBef>
              <a:spcAft>
                <a:spcPts val="0"/>
              </a:spcAft>
              <a:buClr>
                <a:srgbClr val="000000"/>
              </a:buClr>
              <a:buSzPts val="2000"/>
              <a:buFont typeface="Montserrat SemiBold"/>
              <a:buAutoNum type="alphaLcPeriod" startAt="2"/>
            </a:pPr>
            <a:r>
              <a:rPr b="0" i="0" lang="it" sz="2000" u="none" cap="none" strike="noStrike">
                <a:solidFill>
                  <a:srgbClr val="000000"/>
                </a:solidFill>
                <a:latin typeface="Montserrat"/>
                <a:ea typeface="Montserrat"/>
                <a:cs typeface="Montserrat"/>
                <a:sym typeface="Montserrat"/>
              </a:rPr>
              <a:t>organizes and makes available a wide range of resources learning</a:t>
            </a:r>
            <a:endParaRPr b="0" i="0" sz="2000" u="none" cap="none" strike="noStrike">
              <a:solidFill>
                <a:srgbClr val="000000"/>
              </a:solidFill>
              <a:latin typeface="Montserrat"/>
              <a:ea typeface="Montserrat"/>
              <a:cs typeface="Montserrat"/>
              <a:sym typeface="Montserrat"/>
            </a:endParaRPr>
          </a:p>
          <a:p>
            <a:pPr indent="-355600" lvl="0" marL="457200" marR="0" rtl="0" algn="l">
              <a:lnSpc>
                <a:spcPct val="115000"/>
              </a:lnSpc>
              <a:spcBef>
                <a:spcPts val="0"/>
              </a:spcBef>
              <a:spcAft>
                <a:spcPts val="0"/>
              </a:spcAft>
              <a:buClr>
                <a:srgbClr val="000000"/>
              </a:buClr>
              <a:buSzPts val="2000"/>
              <a:buFont typeface="Montserrat SemiBold"/>
              <a:buAutoNum type="alphaLcPeriod" startAt="2"/>
            </a:pPr>
            <a:r>
              <a:rPr b="0" i="0" lang="it" sz="2000" u="none" cap="none" strike="noStrike">
                <a:solidFill>
                  <a:srgbClr val="000000"/>
                </a:solidFill>
                <a:latin typeface="Montserrat"/>
                <a:ea typeface="Montserrat"/>
                <a:cs typeface="Montserrat"/>
                <a:sym typeface="Montserrat"/>
              </a:rPr>
              <a:t>sees himself as a flexible and usable resource for the group by making himself available as an advisor, professor, and counselor</a:t>
            </a:r>
            <a:endParaRPr b="0" i="0" sz="2000" u="none" cap="none" strike="noStrike">
              <a:solidFill>
                <a:srgbClr val="000000"/>
              </a:solidFill>
              <a:latin typeface="Montserrat"/>
              <a:ea typeface="Montserrat"/>
              <a:cs typeface="Montserrat"/>
              <a:sym typeface="Montserrat"/>
            </a:endParaRPr>
          </a:p>
          <a:p>
            <a:pPr indent="-355600" lvl="0" marL="457200" marR="0" rtl="0" algn="l">
              <a:lnSpc>
                <a:spcPct val="115000"/>
              </a:lnSpc>
              <a:spcBef>
                <a:spcPts val="0"/>
              </a:spcBef>
              <a:spcAft>
                <a:spcPts val="0"/>
              </a:spcAft>
              <a:buClr>
                <a:srgbClr val="000000"/>
              </a:buClr>
              <a:buSzPts val="2000"/>
              <a:buFont typeface="Montserrat SemiBold"/>
              <a:buAutoNum type="alphaLcPeriod" startAt="2"/>
            </a:pPr>
            <a:r>
              <a:rPr b="0" i="0" lang="it" sz="2000" u="none" cap="none" strike="noStrike">
                <a:solidFill>
                  <a:srgbClr val="000000"/>
                </a:solidFill>
                <a:latin typeface="Montserrat"/>
                <a:ea typeface="Montserrat"/>
                <a:cs typeface="Montserrat"/>
                <a:sym typeface="Montserrat"/>
              </a:rPr>
              <a:t>respects both the intellectual content and emotional attitudes of learners</a:t>
            </a:r>
            <a:endParaRPr b="0" i="0" sz="2000" u="none" cap="none" strike="noStrike">
              <a:solidFill>
                <a:srgbClr val="000000"/>
              </a:solidFill>
              <a:latin typeface="Montserrat"/>
              <a:ea typeface="Montserrat"/>
              <a:cs typeface="Montserrat"/>
              <a:sym typeface="Montserrat"/>
            </a:endParaRPr>
          </a:p>
        </p:txBody>
      </p:sp>
      <p:sp>
        <p:nvSpPr>
          <p:cNvPr id="213" name="Google Shape;213;p27"/>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8"/>
          <p:cNvSpPr txBox="1"/>
          <p:nvPr/>
        </p:nvSpPr>
        <p:spPr>
          <a:xfrm>
            <a:off x="110250" y="732300"/>
            <a:ext cx="8362200" cy="36789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rgbClr val="000000"/>
              </a:buClr>
              <a:buSzPts val="2000"/>
              <a:buFont typeface="Montserrat SemiBold"/>
              <a:buAutoNum type="alphaLcPeriod" startAt="7"/>
            </a:pPr>
            <a:r>
              <a:rPr b="0" i="0" lang="it" sz="2000" u="none" cap="none" strike="noStrike">
                <a:solidFill>
                  <a:schemeClr val="dk1"/>
                </a:solidFill>
                <a:latin typeface="Montserrat"/>
                <a:ea typeface="Montserrat"/>
                <a:cs typeface="Montserrat"/>
                <a:sym typeface="Montserrat"/>
              </a:rPr>
              <a:t>becomes a member of the group, participating personally in activities and paying attention to manifestations that denote deep feelings; </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rgbClr val="000000"/>
              </a:buClr>
              <a:buSzPts val="2000"/>
              <a:buFont typeface="Montserrat SemiBold"/>
              <a:buAutoNum type="alphaLcPeriod" startAt="7"/>
            </a:pPr>
            <a:r>
              <a:rPr b="0" i="0" lang="it" sz="2000" u="none" cap="none" strike="noStrike">
                <a:solidFill>
                  <a:schemeClr val="dk1"/>
                </a:solidFill>
                <a:latin typeface="Montserrat"/>
                <a:ea typeface="Montserrat"/>
                <a:cs typeface="Montserrat"/>
                <a:sym typeface="Montserrat"/>
              </a:rPr>
              <a:t>shares his feelings and thoughts with students in a personal way; </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rgbClr val="000000"/>
              </a:buClr>
              <a:buSzPts val="2000"/>
              <a:buFont typeface="Montserrat SemiBold"/>
              <a:buAutoNum type="alphaLcPeriod" startAt="7"/>
            </a:pPr>
            <a:r>
              <a:rPr b="0" i="0" lang="it" sz="2000" u="none" cap="none" strike="noStrike">
                <a:solidFill>
                  <a:schemeClr val="dk1"/>
                </a:solidFill>
                <a:latin typeface="Montserrat"/>
                <a:ea typeface="Montserrat"/>
                <a:cs typeface="Montserrat"/>
                <a:sym typeface="Montserrat"/>
              </a:rPr>
              <a:t>is continuously attentive in the classroom to manifestations that denote strong and deep feelings, communicating his empathetic understanding; </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rgbClr val="000000"/>
              </a:buClr>
              <a:buSzPts val="2000"/>
              <a:buFont typeface="Montserrat SemiBold"/>
              <a:buAutoNum type="alphaLcPeriod" startAt="7"/>
            </a:pPr>
            <a:r>
              <a:rPr b="0" i="0" lang="it" sz="2000" u="none" cap="none" strike="noStrike">
                <a:solidFill>
                  <a:schemeClr val="dk1"/>
                </a:solidFill>
                <a:latin typeface="Montserrat"/>
                <a:ea typeface="Montserrat"/>
                <a:cs typeface="Montserrat"/>
                <a:sym typeface="Montserrat"/>
              </a:rPr>
              <a:t>strives to accept and acknowledge his or her own limitations.</a:t>
            </a:r>
            <a:endParaRPr b="0" i="0" sz="2000" u="none" cap="none" strike="noStrike">
              <a:solidFill>
                <a:srgbClr val="000000"/>
              </a:solidFill>
              <a:latin typeface="Montserrat"/>
              <a:ea typeface="Montserrat"/>
              <a:cs typeface="Montserrat"/>
              <a:sym typeface="Montserrat"/>
            </a:endParaRPr>
          </a:p>
        </p:txBody>
      </p:sp>
      <p:sp>
        <p:nvSpPr>
          <p:cNvPr id="219" name="Google Shape;219;p28"/>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9"/>
          <p:cNvSpPr txBox="1"/>
          <p:nvPr/>
        </p:nvSpPr>
        <p:spPr>
          <a:xfrm>
            <a:off x="93975" y="1086450"/>
            <a:ext cx="8362200" cy="2970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The </a:t>
            </a:r>
            <a:r>
              <a:rPr b="0" i="0" lang="it" sz="2000" u="none" cap="none" strike="noStrike">
                <a:solidFill>
                  <a:srgbClr val="000000"/>
                </a:solidFill>
                <a:latin typeface="Montserrat SemiBold"/>
                <a:ea typeface="Montserrat SemiBold"/>
                <a:cs typeface="Montserrat SemiBold"/>
                <a:sym typeface="Montserrat SemiBold"/>
              </a:rPr>
              <a:t>facilitator's fundamental task</a:t>
            </a:r>
            <a:r>
              <a:rPr b="0" i="0" lang="it" sz="2000" u="none" cap="none" strike="noStrike">
                <a:solidFill>
                  <a:srgbClr val="000000"/>
                </a:solidFill>
                <a:latin typeface="Montserrat"/>
                <a:ea typeface="Montserrat"/>
                <a:cs typeface="Montserrat"/>
                <a:sym typeface="Montserrat"/>
              </a:rPr>
              <a:t> is to </a:t>
            </a:r>
            <a:r>
              <a:rPr b="0" i="0" lang="it" sz="2000" u="none" cap="none" strike="noStrike">
                <a:solidFill>
                  <a:srgbClr val="000000"/>
                </a:solidFill>
                <a:latin typeface="Montserrat SemiBold"/>
                <a:ea typeface="Montserrat SemiBold"/>
                <a:cs typeface="Montserrat SemiBold"/>
                <a:sym typeface="Montserrat SemiBold"/>
              </a:rPr>
              <a:t>listen to the student</a:t>
            </a:r>
            <a:r>
              <a:rPr b="0" i="0" lang="it" sz="2000" u="none" cap="none" strike="noStrike">
                <a:solidFill>
                  <a:srgbClr val="000000"/>
                </a:solidFill>
                <a:latin typeface="Montserrat"/>
                <a:ea typeface="Montserrat"/>
                <a:cs typeface="Montserrat"/>
                <a:sym typeface="Montserrat"/>
              </a:rPr>
              <a:t>,</a:t>
            </a:r>
            <a:endParaRPr b="0" i="0" sz="20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SemiBold"/>
                <a:ea typeface="Montserrat SemiBold"/>
                <a:cs typeface="Montserrat SemiBold"/>
                <a:sym typeface="Montserrat SemiBold"/>
              </a:rPr>
              <a:t>to understand </a:t>
            </a:r>
            <a:r>
              <a:rPr b="0" i="0" lang="it" sz="2000" u="none" cap="none" strike="noStrike">
                <a:solidFill>
                  <a:srgbClr val="000000"/>
                </a:solidFill>
                <a:latin typeface="Montserrat"/>
                <a:ea typeface="Montserrat"/>
                <a:cs typeface="Montserrat"/>
                <a:sym typeface="Montserrat"/>
              </a:rPr>
              <a:t>what another individual is saying and </a:t>
            </a:r>
            <a:r>
              <a:rPr b="0" i="0" lang="it" sz="2000" u="none" cap="none" strike="noStrike">
                <a:solidFill>
                  <a:srgbClr val="000000"/>
                </a:solidFill>
                <a:latin typeface="Montserrat SemiBold"/>
                <a:ea typeface="Montserrat SemiBold"/>
                <a:cs typeface="Montserrat SemiBold"/>
                <a:sym typeface="Montserrat SemiBold"/>
              </a:rPr>
              <a:t>to get involved </a:t>
            </a:r>
            <a:r>
              <a:rPr b="0" i="0" lang="it" sz="2000" u="none" cap="none" strike="noStrike">
                <a:solidFill>
                  <a:srgbClr val="000000"/>
                </a:solidFill>
                <a:latin typeface="Montserrat"/>
                <a:ea typeface="Montserrat"/>
                <a:cs typeface="Montserrat"/>
                <a:sym typeface="Montserrat"/>
              </a:rPr>
              <a:t>in what he or she is saying.</a:t>
            </a:r>
            <a:endParaRPr b="0" i="0" sz="20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The </a:t>
            </a:r>
            <a:r>
              <a:rPr b="0" i="0" lang="it" sz="2000" u="none" cap="none" strike="noStrike">
                <a:solidFill>
                  <a:srgbClr val="000000"/>
                </a:solidFill>
                <a:latin typeface="Montserrat SemiBold"/>
                <a:ea typeface="Montserrat SemiBold"/>
                <a:cs typeface="Montserrat SemiBold"/>
                <a:sym typeface="Montserrat SemiBold"/>
              </a:rPr>
              <a:t>experience of the adult student,</a:t>
            </a:r>
            <a:r>
              <a:rPr b="0" i="0" lang="it" sz="2000" u="none" cap="none" strike="noStrike">
                <a:solidFill>
                  <a:srgbClr val="000000"/>
                </a:solidFill>
                <a:latin typeface="Montserrat"/>
                <a:ea typeface="Montserrat"/>
                <a:cs typeface="Montserrat"/>
                <a:sym typeface="Montserrat"/>
              </a:rPr>
              <a:t> according to Rogers, is </a:t>
            </a:r>
            <a:r>
              <a:rPr b="0" i="0" lang="it" sz="2000" u="none" cap="none" strike="noStrike">
                <a:solidFill>
                  <a:srgbClr val="000000"/>
                </a:solidFill>
                <a:latin typeface="Montserrat SemiBold"/>
                <a:ea typeface="Montserrat SemiBold"/>
                <a:cs typeface="Montserrat SemiBold"/>
                <a:sym typeface="Montserrat SemiBold"/>
              </a:rPr>
              <a:t>as valuable as that of the teacher</a:t>
            </a:r>
            <a:r>
              <a:rPr b="0" i="0" lang="it" sz="2000" u="none" cap="none" strike="noStrike">
                <a:solidFill>
                  <a:srgbClr val="000000"/>
                </a:solidFill>
                <a:latin typeface="Montserrat"/>
                <a:ea typeface="Montserrat"/>
                <a:cs typeface="Montserrat"/>
                <a:sym typeface="Montserrat"/>
              </a:rPr>
              <a:t>, and often in the best groups of adult students it is sometimes </a:t>
            </a:r>
            <a:r>
              <a:rPr b="0" i="0" lang="it" sz="2000" u="none" cap="none" strike="noStrike">
                <a:solidFill>
                  <a:srgbClr val="000000"/>
                </a:solidFill>
                <a:latin typeface="Montserrat SemiBold"/>
                <a:ea typeface="Montserrat SemiBold"/>
                <a:cs typeface="Montserrat SemiBold"/>
                <a:sym typeface="Montserrat SemiBold"/>
              </a:rPr>
              <a:t>difficult to determine who is learning the most. </a:t>
            </a:r>
            <a:endParaRPr b="0" i="0" sz="2000" u="none" cap="none" strike="noStrike">
              <a:solidFill>
                <a:srgbClr val="000000"/>
              </a:solidFill>
              <a:latin typeface="Montserrat SemiBold"/>
              <a:ea typeface="Montserrat SemiBold"/>
              <a:cs typeface="Montserrat SemiBold"/>
              <a:sym typeface="Montserrat SemiBold"/>
            </a:endParaRPr>
          </a:p>
        </p:txBody>
      </p:sp>
      <p:sp>
        <p:nvSpPr>
          <p:cNvPr id="225" name="Google Shape;225;p29"/>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3"/>
          <p:cNvSpPr txBox="1"/>
          <p:nvPr/>
        </p:nvSpPr>
        <p:spPr>
          <a:xfrm>
            <a:off x="91505" y="-8050"/>
            <a:ext cx="88041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it" sz="3000" u="none" cap="none" strike="noStrike">
                <a:solidFill>
                  <a:schemeClr val="dk1"/>
                </a:solidFill>
                <a:latin typeface="Montserrat"/>
                <a:ea typeface="Montserrat"/>
                <a:cs typeface="Montserrat"/>
                <a:sym typeface="Montserrat"/>
              </a:rPr>
              <a:t>2</a:t>
            </a:r>
            <a:endParaRPr b="1" i="0" sz="30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rPr b="0" i="0" lang="it" sz="3000" u="none" cap="none" strike="noStrike">
                <a:solidFill>
                  <a:schemeClr val="dk1"/>
                </a:solidFill>
                <a:latin typeface="Montserrat Medium"/>
                <a:ea typeface="Montserrat Medium"/>
                <a:cs typeface="Montserrat Medium"/>
                <a:sym typeface="Montserrat Medium"/>
              </a:rPr>
              <a:t>A funded training experience on Design Thinking</a:t>
            </a:r>
            <a:endParaRPr b="0" i="0" sz="3000" u="none" cap="none" strike="noStrike">
              <a:solidFill>
                <a:schemeClr val="dk1"/>
              </a:solidFill>
              <a:latin typeface="Montserrat Medium"/>
              <a:ea typeface="Montserrat Medium"/>
              <a:cs typeface="Montserrat Medium"/>
              <a:sym typeface="Montserrat Medium"/>
            </a:endParaRPr>
          </a:p>
        </p:txBody>
      </p:sp>
      <p:sp>
        <p:nvSpPr>
          <p:cNvPr id="69" name="Google Shape;69;p3"/>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0"/>
          <p:cNvSpPr txBox="1"/>
          <p:nvPr/>
        </p:nvSpPr>
        <p:spPr>
          <a:xfrm>
            <a:off x="93975" y="2148450"/>
            <a:ext cx="8362200" cy="84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SemiBold"/>
                <a:ea typeface="Montserrat SemiBold"/>
                <a:cs typeface="Montserrat SemiBold"/>
                <a:sym typeface="Montserrat SemiBold"/>
              </a:rPr>
              <a:t>Facilitator's posture is essential to ensure an effective, efficient and engaging experience for all participants. </a:t>
            </a:r>
            <a:endParaRPr b="0" i="0" sz="2000" u="none" cap="none" strike="noStrike">
              <a:solidFill>
                <a:srgbClr val="000000"/>
              </a:solidFill>
              <a:latin typeface="Montserrat SemiBold"/>
              <a:ea typeface="Montserrat SemiBold"/>
              <a:cs typeface="Montserrat SemiBold"/>
              <a:sym typeface="Montserrat SemiBold"/>
            </a:endParaRPr>
          </a:p>
        </p:txBody>
      </p:sp>
      <p:sp>
        <p:nvSpPr>
          <p:cNvPr id="231" name="Google Shape;231;p30"/>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1"/>
          <p:cNvSpPr txBox="1"/>
          <p:nvPr/>
        </p:nvSpPr>
        <p:spPr>
          <a:xfrm>
            <a:off x="65994" y="1617450"/>
            <a:ext cx="83622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During INCLUDED pathway,</a:t>
            </a:r>
            <a:r>
              <a:rPr b="0" i="0" lang="it" sz="2000" u="none" cap="none" strike="noStrike">
                <a:solidFill>
                  <a:srgbClr val="000000"/>
                </a:solidFill>
                <a:latin typeface="Montserrat SemiBold"/>
                <a:ea typeface="Montserrat SemiBold"/>
                <a:cs typeface="Montserrat SemiBold"/>
                <a:sym typeface="Montserrat SemiBold"/>
              </a:rPr>
              <a:t> teachers took such a posture with the aim of becoming appropriately part of the group,</a:t>
            </a:r>
            <a:r>
              <a:rPr b="0" i="0" lang="it" sz="2000" u="none" cap="none" strike="noStrike">
                <a:solidFill>
                  <a:srgbClr val="000000"/>
                </a:solidFill>
                <a:latin typeface="Montserrat"/>
                <a:ea typeface="Montserrat"/>
                <a:cs typeface="Montserrat"/>
                <a:sym typeface="Montserrat"/>
              </a:rPr>
              <a:t> trying not to assume a vertical and asymmetrical posture, intercepting the daily interests and experiences of the participants, with the goal of proposing targeted and ad hoc experiences. </a:t>
            </a:r>
            <a:endParaRPr b="0" i="0" sz="2000" u="none" cap="none" strike="noStrike">
              <a:solidFill>
                <a:srgbClr val="000000"/>
              </a:solidFill>
              <a:latin typeface="Montserrat"/>
              <a:ea typeface="Montserrat"/>
              <a:cs typeface="Montserrat"/>
              <a:sym typeface="Montserrat"/>
            </a:endParaRPr>
          </a:p>
        </p:txBody>
      </p:sp>
      <p:sp>
        <p:nvSpPr>
          <p:cNvPr id="237" name="Google Shape;237;p31"/>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2"/>
          <p:cNvSpPr txBox="1"/>
          <p:nvPr/>
        </p:nvSpPr>
        <p:spPr>
          <a:xfrm>
            <a:off x="71852" y="1661700"/>
            <a:ext cx="83622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Let us consider the </a:t>
            </a:r>
            <a:r>
              <a:rPr b="0" i="0" lang="it" sz="2000" u="none" cap="none" strike="noStrike">
                <a:solidFill>
                  <a:srgbClr val="000000"/>
                </a:solidFill>
                <a:latin typeface="Montserrat SemiBold"/>
                <a:ea typeface="Montserrat SemiBold"/>
                <a:cs typeface="Montserrat SemiBold"/>
                <a:sym typeface="Montserrat SemiBold"/>
              </a:rPr>
              <a:t>next element</a:t>
            </a:r>
            <a:r>
              <a:rPr b="0" i="0" lang="it" sz="2000" u="none" cap="none" strike="noStrike">
                <a:solidFill>
                  <a:srgbClr val="000000"/>
                </a:solidFill>
                <a:latin typeface="Montserrat"/>
                <a:ea typeface="Montserrat"/>
                <a:cs typeface="Montserrat"/>
                <a:sym typeface="Montserrat"/>
              </a:rPr>
              <a:t>: </a:t>
            </a:r>
            <a:endParaRPr b="0" i="0" sz="20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he </a:t>
            </a:r>
            <a:r>
              <a:rPr b="0" i="0" lang="it" sz="2000" u="none" cap="none" strike="noStrike">
                <a:solidFill>
                  <a:srgbClr val="000000"/>
                </a:solidFill>
                <a:latin typeface="Montserrat SemiBold"/>
                <a:ea typeface="Montserrat SemiBold"/>
                <a:cs typeface="Montserrat SemiBold"/>
                <a:sym typeface="Montserrat SemiBold"/>
              </a:rPr>
              <a:t>need to propose non-lecture teaching formats from a scaffolding perspective</a:t>
            </a:r>
            <a:r>
              <a:rPr b="0" i="0" lang="it" sz="2000" u="none" cap="none" strike="noStrike">
                <a:solidFill>
                  <a:srgbClr val="000000"/>
                </a:solidFill>
                <a:latin typeface="Montserrat"/>
                <a:ea typeface="Montserrat"/>
                <a:cs typeface="Montserrat"/>
                <a:sym typeface="Montserrat"/>
              </a:rPr>
              <a:t>.</a:t>
            </a:r>
            <a:endParaRPr b="0" i="0" sz="20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Before going into this point, it is necessary to propose a brief introduction of </a:t>
            </a:r>
            <a:r>
              <a:rPr b="0" i="0" lang="it" sz="2000" u="none" cap="none" strike="noStrike">
                <a:solidFill>
                  <a:srgbClr val="000000"/>
                </a:solidFill>
                <a:latin typeface="Montserrat SemiBold"/>
                <a:ea typeface="Montserrat SemiBold"/>
                <a:cs typeface="Montserrat SemiBold"/>
                <a:sym typeface="Montserrat SemiBold"/>
              </a:rPr>
              <a:t>what we mean by the term scaffolding.</a:t>
            </a:r>
            <a:endParaRPr b="0" i="0" sz="2000" u="none" cap="none" strike="noStrike">
              <a:solidFill>
                <a:srgbClr val="000000"/>
              </a:solidFill>
              <a:latin typeface="Montserrat SemiBold"/>
              <a:ea typeface="Montserrat SemiBold"/>
              <a:cs typeface="Montserrat SemiBold"/>
              <a:sym typeface="Montserrat SemiBold"/>
            </a:endParaRPr>
          </a:p>
        </p:txBody>
      </p:sp>
      <p:sp>
        <p:nvSpPr>
          <p:cNvPr id="243" name="Google Shape;243;p32"/>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3"/>
          <p:cNvSpPr txBox="1"/>
          <p:nvPr/>
        </p:nvSpPr>
        <p:spPr>
          <a:xfrm>
            <a:off x="71852" y="1617450"/>
            <a:ext cx="83622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In the original article of </a:t>
            </a:r>
            <a:r>
              <a:rPr b="0" i="0" lang="it" sz="2000" u="none" cap="none" strike="noStrike">
                <a:solidFill>
                  <a:srgbClr val="000000"/>
                </a:solidFill>
                <a:latin typeface="Montserrat SemiBold"/>
                <a:ea typeface="Montserrat SemiBold"/>
                <a:cs typeface="Montserrat SemiBold"/>
                <a:sym typeface="Montserrat SemiBold"/>
              </a:rPr>
              <a:t>Wood et al. (1978),</a:t>
            </a:r>
            <a:r>
              <a:rPr b="0" i="0" lang="it" sz="2000" u="none" cap="none" strike="noStrike">
                <a:solidFill>
                  <a:srgbClr val="000000"/>
                </a:solidFill>
                <a:latin typeface="Montserrat"/>
                <a:ea typeface="Montserrat"/>
                <a:cs typeface="Montserrat"/>
                <a:sym typeface="Montserrat"/>
              </a:rPr>
              <a:t> they referred to the </a:t>
            </a:r>
            <a:r>
              <a:rPr b="0" i="0" lang="it" sz="2000" u="none" cap="none" strike="noStrike">
                <a:solidFill>
                  <a:srgbClr val="000000"/>
                </a:solidFill>
                <a:latin typeface="Montserrat SemiBold"/>
                <a:ea typeface="Montserrat SemiBold"/>
                <a:cs typeface="Montserrat SemiBold"/>
                <a:sym typeface="Montserrat SemiBold"/>
              </a:rPr>
              <a:t>scaffolding process as:</a:t>
            </a:r>
            <a:endParaRPr b="0" i="0" sz="20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SemiBold"/>
                <a:ea typeface="Montserrat SemiBold"/>
                <a:cs typeface="Montserrat SemiBold"/>
                <a:sym typeface="Montserrat SemiBold"/>
              </a:rPr>
              <a:t>the usual type of tutoring situation in which one member ‘knows the answer’ and the other does not (Wood et al., 1978, p. 89).</a:t>
            </a:r>
            <a:endParaRPr b="0" i="0" sz="2000" u="none" cap="none" strike="noStrike">
              <a:solidFill>
                <a:srgbClr val="000000"/>
              </a:solidFill>
              <a:latin typeface="Montserrat"/>
              <a:ea typeface="Montserrat"/>
              <a:cs typeface="Montserrat"/>
              <a:sym typeface="Montserrat"/>
            </a:endParaRPr>
          </a:p>
        </p:txBody>
      </p:sp>
      <p:sp>
        <p:nvSpPr>
          <p:cNvPr id="249" name="Google Shape;249;p33"/>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4"/>
          <p:cNvSpPr txBox="1"/>
          <p:nvPr/>
        </p:nvSpPr>
        <p:spPr>
          <a:xfrm>
            <a:off x="110252" y="1617450"/>
            <a:ext cx="83622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They viewed scaffolding as </a:t>
            </a:r>
            <a:r>
              <a:rPr b="0" i="0" lang="it" sz="2000" u="none" cap="none" strike="noStrike">
                <a:solidFill>
                  <a:srgbClr val="000000"/>
                </a:solidFill>
                <a:latin typeface="Montserrat SemiBold"/>
                <a:ea typeface="Montserrat SemiBold"/>
                <a:cs typeface="Montserrat SemiBold"/>
                <a:sym typeface="Montserrat SemiBold"/>
              </a:rPr>
              <a:t>being mainly concerned with the adult controlling those elements of the task that are initially beyond the learner’s capacity</a:t>
            </a:r>
            <a:r>
              <a:rPr b="0" i="0" lang="it" sz="2000" u="none" cap="none" strike="noStrike">
                <a:solidFill>
                  <a:srgbClr val="000000"/>
                </a:solidFill>
                <a:latin typeface="Montserrat"/>
                <a:ea typeface="Montserrat"/>
                <a:cs typeface="Montserrat"/>
                <a:sym typeface="Montserrat"/>
              </a:rPr>
              <a:t>, thus permitting him to concentrate upon and </a:t>
            </a:r>
            <a:r>
              <a:rPr b="0" i="0" lang="it" sz="2000" u="none" cap="none" strike="noStrike">
                <a:solidFill>
                  <a:srgbClr val="000000"/>
                </a:solidFill>
                <a:latin typeface="Montserrat SemiBold"/>
                <a:ea typeface="Montserrat SemiBold"/>
                <a:cs typeface="Montserrat SemiBold"/>
                <a:sym typeface="Montserrat SemiBold"/>
              </a:rPr>
              <a:t>complete only those elements that are within his range of competence. </a:t>
            </a:r>
            <a:endParaRPr b="0" i="0" sz="2000" u="none" cap="none" strike="noStrike">
              <a:solidFill>
                <a:srgbClr val="000000"/>
              </a:solidFill>
              <a:latin typeface="Montserrat SemiBold"/>
              <a:ea typeface="Montserrat SemiBold"/>
              <a:cs typeface="Montserrat SemiBold"/>
              <a:sym typeface="Montserrat SemiBold"/>
            </a:endParaRPr>
          </a:p>
        </p:txBody>
      </p:sp>
      <p:sp>
        <p:nvSpPr>
          <p:cNvPr id="255" name="Google Shape;255;p34"/>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5"/>
          <p:cNvSpPr txBox="1"/>
          <p:nvPr/>
        </p:nvSpPr>
        <p:spPr>
          <a:xfrm>
            <a:off x="110252" y="1794450"/>
            <a:ext cx="8362200" cy="1554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Wood et al. (1978) stipulated that </a:t>
            </a:r>
            <a:r>
              <a:rPr b="0" i="0" lang="it" sz="2000" u="none" cap="none" strike="noStrike">
                <a:solidFill>
                  <a:srgbClr val="000000"/>
                </a:solidFill>
                <a:latin typeface="Montserrat SemiBold"/>
                <a:ea typeface="Montserrat SemiBold"/>
                <a:cs typeface="Montserrat SemiBold"/>
                <a:sym typeface="Montserrat SemiBold"/>
              </a:rPr>
              <a:t>in order for learning to occur</a:t>
            </a:r>
            <a:r>
              <a:rPr b="0" i="0" lang="it" sz="2000" u="none" cap="none" strike="noStrike">
                <a:solidFill>
                  <a:srgbClr val="000000"/>
                </a:solidFill>
                <a:latin typeface="Montserrat"/>
                <a:ea typeface="Montserrat"/>
                <a:cs typeface="Montserrat"/>
                <a:sym typeface="Montserrat"/>
              </a:rPr>
              <a:t> there </a:t>
            </a:r>
            <a:r>
              <a:rPr b="0" i="0" lang="it" sz="2000" u="none" cap="none" strike="noStrike">
                <a:solidFill>
                  <a:srgbClr val="000000"/>
                </a:solidFill>
                <a:latin typeface="Montserrat SemiBold"/>
                <a:ea typeface="Montserrat SemiBold"/>
                <a:cs typeface="Montserrat SemiBold"/>
                <a:sym typeface="Montserrat SemiBold"/>
              </a:rPr>
              <a:t>had to be a comprehension of the solution </a:t>
            </a:r>
            <a:r>
              <a:rPr b="0" i="0" lang="it" sz="2000" u="none" cap="none" strike="noStrike">
                <a:solidFill>
                  <a:srgbClr val="000000"/>
                </a:solidFill>
                <a:latin typeface="Montserrat"/>
                <a:ea typeface="Montserrat"/>
                <a:cs typeface="Montserrat"/>
                <a:sym typeface="Montserrat"/>
              </a:rPr>
              <a:t>even though </a:t>
            </a:r>
            <a:r>
              <a:rPr b="0" i="0" lang="it" sz="2000" u="none" cap="none" strike="noStrike">
                <a:solidFill>
                  <a:srgbClr val="000000"/>
                </a:solidFill>
                <a:latin typeface="Montserrat SemiBold"/>
                <a:ea typeface="Montserrat SemiBold"/>
                <a:cs typeface="Montserrat SemiBold"/>
                <a:sym typeface="Montserrat SemiBold"/>
              </a:rPr>
              <a:t>the learner did not necessarily realise how to achieve it without assistance. </a:t>
            </a:r>
            <a:endParaRPr b="0" i="0" sz="2000" u="none" cap="none" strike="noStrike">
              <a:solidFill>
                <a:srgbClr val="000000"/>
              </a:solidFill>
              <a:latin typeface="Montserrat SemiBold"/>
              <a:ea typeface="Montserrat SemiBold"/>
              <a:cs typeface="Montserrat SemiBold"/>
              <a:sym typeface="Montserrat SemiBold"/>
            </a:endParaRPr>
          </a:p>
        </p:txBody>
      </p:sp>
      <p:sp>
        <p:nvSpPr>
          <p:cNvPr id="261" name="Google Shape;261;p35"/>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6"/>
          <p:cNvSpPr txBox="1"/>
          <p:nvPr/>
        </p:nvSpPr>
        <p:spPr>
          <a:xfrm>
            <a:off x="110252" y="1440450"/>
            <a:ext cx="83622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The authors contended that </a:t>
            </a:r>
            <a:r>
              <a:rPr b="0" i="0" lang="it" sz="2000" u="none" cap="none" strike="noStrike">
                <a:solidFill>
                  <a:srgbClr val="000000"/>
                </a:solidFill>
                <a:latin typeface="Montserrat SemiBold"/>
                <a:ea typeface="Montserrat SemiBold"/>
                <a:cs typeface="Montserrat SemiBold"/>
                <a:sym typeface="Montserrat SemiBold"/>
              </a:rPr>
              <a:t>comprehension must precede production</a:t>
            </a:r>
            <a:r>
              <a:rPr b="0" i="0" lang="it" sz="2000" u="none" cap="none" strike="noStrike">
                <a:solidFill>
                  <a:srgbClr val="000000"/>
                </a:solidFill>
                <a:latin typeface="Montserrat"/>
                <a:ea typeface="Montserrat"/>
                <a:cs typeface="Montserrat"/>
                <a:sym typeface="Montserrat"/>
              </a:rPr>
              <a:t> in order for the learner </a:t>
            </a:r>
            <a:r>
              <a:rPr b="0" i="0" lang="it" sz="2000" u="none" cap="none" strike="noStrike">
                <a:solidFill>
                  <a:srgbClr val="000000"/>
                </a:solidFill>
                <a:latin typeface="Montserrat SemiBold"/>
                <a:ea typeface="Montserrat SemiBold"/>
                <a:cs typeface="Montserrat SemiBold"/>
                <a:sym typeface="Montserrat SemiBold"/>
              </a:rPr>
              <a:t>to obtain feedback about strategies deployed</a:t>
            </a:r>
            <a:r>
              <a:rPr b="0" i="0" lang="it" sz="2000" u="none" cap="none" strike="noStrike">
                <a:solidFill>
                  <a:srgbClr val="000000"/>
                </a:solidFill>
                <a:latin typeface="Montserrat"/>
                <a:ea typeface="Montserrat"/>
                <a:cs typeface="Montserrat"/>
                <a:sym typeface="Montserrat"/>
              </a:rPr>
              <a:t>, in order to determine their effectiveness, while admitting that in some instances</a:t>
            </a:r>
            <a:r>
              <a:rPr b="0" i="0" lang="it" sz="2000" u="none" cap="none" strike="noStrike">
                <a:solidFill>
                  <a:srgbClr val="000000"/>
                </a:solidFill>
                <a:latin typeface="Montserrat SemiBold"/>
                <a:ea typeface="Montserrat SemiBold"/>
                <a:cs typeface="Montserrat SemiBold"/>
                <a:sym typeface="Montserrat SemiBold"/>
              </a:rPr>
              <a:t> serendipitous events or unexpected discoveries could also lead to successful task completion.</a:t>
            </a:r>
            <a:endParaRPr b="0" i="0" sz="2000" u="none" cap="none" strike="noStrike">
              <a:solidFill>
                <a:srgbClr val="000000"/>
              </a:solidFill>
              <a:latin typeface="Montserrat SemiBold"/>
              <a:ea typeface="Montserrat SemiBold"/>
              <a:cs typeface="Montserrat SemiBold"/>
              <a:sym typeface="Montserrat SemiBold"/>
            </a:endParaRPr>
          </a:p>
        </p:txBody>
      </p:sp>
      <p:sp>
        <p:nvSpPr>
          <p:cNvPr id="267" name="Google Shape;267;p36"/>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7"/>
          <p:cNvSpPr txBox="1"/>
          <p:nvPr/>
        </p:nvSpPr>
        <p:spPr>
          <a:xfrm>
            <a:off x="110252" y="1794450"/>
            <a:ext cx="8362200" cy="1554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Since scaffolding is a concept that needs to be modified to suit the circumstances of implementation (i.e. the scope of the task and the learner’s own zone of development),</a:t>
            </a:r>
            <a:r>
              <a:rPr b="0" i="0" lang="it" sz="2000" u="none" cap="none" strike="noStrike">
                <a:solidFill>
                  <a:srgbClr val="000000"/>
                </a:solidFill>
                <a:latin typeface="Montserrat SemiBold"/>
                <a:ea typeface="Montserrat SemiBold"/>
                <a:cs typeface="Montserrat SemiBold"/>
                <a:sym typeface="Montserrat SemiBold"/>
              </a:rPr>
              <a:t> the nature of the scaffolding process is dynamic. </a:t>
            </a:r>
            <a:endParaRPr b="0" i="0" sz="2000" u="none" cap="none" strike="noStrike">
              <a:solidFill>
                <a:srgbClr val="000000"/>
              </a:solidFill>
              <a:latin typeface="Montserrat SemiBold"/>
              <a:ea typeface="Montserrat SemiBold"/>
              <a:cs typeface="Montserrat SemiBold"/>
              <a:sym typeface="Montserrat SemiBold"/>
            </a:endParaRPr>
          </a:p>
        </p:txBody>
      </p:sp>
      <p:sp>
        <p:nvSpPr>
          <p:cNvPr id="273" name="Google Shape;273;p37"/>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8"/>
          <p:cNvSpPr txBox="1"/>
          <p:nvPr/>
        </p:nvSpPr>
        <p:spPr>
          <a:xfrm>
            <a:off x="110252" y="2325450"/>
            <a:ext cx="8362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Several </a:t>
            </a:r>
            <a:r>
              <a:rPr b="0" i="0" lang="it" sz="2000" u="none" cap="none" strike="noStrike">
                <a:solidFill>
                  <a:srgbClr val="000000"/>
                </a:solidFill>
                <a:latin typeface="Montserrat SemiBold"/>
                <a:ea typeface="Montserrat SemiBold"/>
                <a:cs typeface="Montserrat SemiBold"/>
                <a:sym typeface="Montserrat SemiBold"/>
              </a:rPr>
              <a:t>key characteristics of scaffolding</a:t>
            </a:r>
            <a:r>
              <a:rPr b="0" i="0" lang="it" sz="2000" u="none" cap="none" strike="noStrike">
                <a:solidFill>
                  <a:srgbClr val="000000"/>
                </a:solidFill>
                <a:latin typeface="Montserrat"/>
                <a:ea typeface="Montserrat"/>
                <a:cs typeface="Montserrat"/>
                <a:sym typeface="Montserrat"/>
              </a:rPr>
              <a:t> can be identified.</a:t>
            </a:r>
            <a:endParaRPr b="0" i="0" sz="2000" u="none" cap="none" strike="noStrike">
              <a:solidFill>
                <a:srgbClr val="000000"/>
              </a:solidFill>
              <a:latin typeface="Montserrat SemiBold"/>
              <a:ea typeface="Montserrat SemiBold"/>
              <a:cs typeface="Montserrat SemiBold"/>
              <a:sym typeface="Montserrat SemiBold"/>
            </a:endParaRPr>
          </a:p>
        </p:txBody>
      </p:sp>
      <p:sp>
        <p:nvSpPr>
          <p:cNvPr id="279" name="Google Shape;279;p38"/>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9"/>
          <p:cNvSpPr txBox="1"/>
          <p:nvPr/>
        </p:nvSpPr>
        <p:spPr>
          <a:xfrm>
            <a:off x="110252" y="1440450"/>
            <a:ext cx="8362200" cy="22626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rgbClr val="000000"/>
              </a:buClr>
              <a:buSzPts val="2000"/>
              <a:buFont typeface="Montserrat SemiBold"/>
              <a:buAutoNum type="arabicPeriod"/>
            </a:pPr>
            <a:r>
              <a:rPr b="0" i="0" lang="it" sz="2000" u="none" cap="none" strike="noStrike">
                <a:solidFill>
                  <a:srgbClr val="000000"/>
                </a:solidFill>
                <a:latin typeface="Montserrat SemiBold"/>
                <a:ea typeface="Montserrat SemiBold"/>
                <a:cs typeface="Montserrat SemiBold"/>
                <a:sym typeface="Montserrat SemiBold"/>
              </a:rPr>
              <a:t>the interaction must be collaborative</a:t>
            </a:r>
            <a:r>
              <a:rPr b="0" i="0" lang="it" sz="2000" u="none" cap="none" strike="noStrike">
                <a:solidFill>
                  <a:srgbClr val="000000"/>
                </a:solidFill>
                <a:latin typeface="Montserrat"/>
                <a:ea typeface="Montserrat"/>
                <a:cs typeface="Montserrat"/>
                <a:sym typeface="Montserrat"/>
              </a:rPr>
              <a:t>, with the learner’s own intentions being the aim of the process</a:t>
            </a:r>
            <a:endParaRPr b="0" i="0" sz="2000" u="none" cap="none" strike="noStrike">
              <a:solidFill>
                <a:srgbClr val="000000"/>
              </a:solidFill>
              <a:latin typeface="Montserrat"/>
              <a:ea typeface="Montserrat"/>
              <a:cs typeface="Montserrat"/>
              <a:sym typeface="Montserrat"/>
            </a:endParaRPr>
          </a:p>
          <a:p>
            <a:pPr indent="-355600" lvl="0" marL="457200" marR="0" rtl="0" algn="l">
              <a:lnSpc>
                <a:spcPct val="115000"/>
              </a:lnSpc>
              <a:spcBef>
                <a:spcPts val="0"/>
              </a:spcBef>
              <a:spcAft>
                <a:spcPts val="0"/>
              </a:spcAft>
              <a:buClr>
                <a:srgbClr val="000000"/>
              </a:buClr>
              <a:buSzPts val="2000"/>
              <a:buFont typeface="Montserrat SemiBold"/>
              <a:buAutoNum type="arabicPeriod"/>
            </a:pPr>
            <a:r>
              <a:rPr b="0" i="0" lang="it" sz="2000" u="none" cap="none" strike="noStrike">
                <a:solidFill>
                  <a:srgbClr val="000000"/>
                </a:solidFill>
                <a:latin typeface="Montserrat SemiBold"/>
                <a:ea typeface="Montserrat SemiBold"/>
                <a:cs typeface="Montserrat SemiBold"/>
                <a:sym typeface="Montserrat SemiBold"/>
              </a:rPr>
              <a:t>the scaffolding must operate within the learner’s zone of proximal development.</a:t>
            </a:r>
            <a:r>
              <a:rPr b="0" i="0" lang="it" sz="2000" u="none" cap="none" strike="noStrike">
                <a:solidFill>
                  <a:srgbClr val="000000"/>
                </a:solidFill>
                <a:latin typeface="Montserrat"/>
                <a:ea typeface="Montserrat"/>
                <a:cs typeface="Montserrat"/>
                <a:sym typeface="Montserrat"/>
              </a:rPr>
              <a:t>  The “scaffolder” must access the learner’s level of comprehension and then draw the learning into new areas of exploration</a:t>
            </a:r>
            <a:endParaRPr b="0" i="0" sz="2000" u="none" cap="none" strike="noStrike">
              <a:solidFill>
                <a:srgbClr val="000000"/>
              </a:solidFill>
              <a:latin typeface="Montserrat"/>
              <a:ea typeface="Montserrat"/>
              <a:cs typeface="Montserrat"/>
              <a:sym typeface="Montserrat"/>
            </a:endParaRPr>
          </a:p>
        </p:txBody>
      </p:sp>
      <p:sp>
        <p:nvSpPr>
          <p:cNvPr id="285" name="Google Shape;285;p39"/>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4"/>
          <p:cNvSpPr txBox="1"/>
          <p:nvPr/>
        </p:nvSpPr>
        <p:spPr>
          <a:xfrm>
            <a:off x="91505" y="-8050"/>
            <a:ext cx="8804100" cy="2955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it" sz="3000" u="none" cap="none" strike="noStrike">
                <a:solidFill>
                  <a:schemeClr val="dk1"/>
                </a:solidFill>
                <a:latin typeface="Montserrat"/>
                <a:ea typeface="Montserrat"/>
                <a:cs typeface="Montserrat"/>
                <a:sym typeface="Montserrat"/>
              </a:rPr>
              <a:t>3</a:t>
            </a:r>
            <a:endParaRPr b="1" i="0" sz="30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rPr b="0" i="0" lang="it" sz="3000" u="none" cap="none" strike="noStrike">
                <a:solidFill>
                  <a:schemeClr val="dk1"/>
                </a:solidFill>
                <a:latin typeface="Montserrat Medium"/>
                <a:ea typeface="Montserrat Medium"/>
                <a:cs typeface="Montserrat Medium"/>
                <a:sym typeface="Montserrat Medium"/>
              </a:rPr>
              <a:t>DOORS — Porte aperte al desiderio come opportunità di rigenerazione sociale</a:t>
            </a:r>
            <a:endParaRPr b="0" i="0" sz="3000" u="none" cap="none" strike="noStrike">
              <a:solidFill>
                <a:schemeClr val="dk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dk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3000"/>
              <a:buFont typeface="Arial"/>
              <a:buNone/>
            </a:pPr>
            <a:r>
              <a:rPr b="0" i="0" lang="it" sz="3000" u="none" cap="none" strike="noStrike">
                <a:solidFill>
                  <a:schemeClr val="dk1"/>
                </a:solidFill>
                <a:latin typeface="Montserrat Medium"/>
                <a:ea typeface="Montserrat Medium"/>
                <a:cs typeface="Montserrat Medium"/>
                <a:sym typeface="Montserrat Medium"/>
              </a:rPr>
              <a:t>(DOORS — Open Doors to Desire as an Opportunity for Social Regeneration)</a:t>
            </a:r>
            <a:endParaRPr b="0" i="0" sz="3000" u="none" cap="none" strike="noStrike">
              <a:solidFill>
                <a:schemeClr val="dk1"/>
              </a:solidFill>
              <a:latin typeface="Montserrat Medium"/>
              <a:ea typeface="Montserrat Medium"/>
              <a:cs typeface="Montserrat Medium"/>
              <a:sym typeface="Montserrat Medium"/>
            </a:endParaRPr>
          </a:p>
        </p:txBody>
      </p:sp>
      <p:sp>
        <p:nvSpPr>
          <p:cNvPr id="75" name="Google Shape;75;p4"/>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0"/>
          <p:cNvSpPr txBox="1"/>
          <p:nvPr/>
        </p:nvSpPr>
        <p:spPr>
          <a:xfrm>
            <a:off x="110252" y="1617450"/>
            <a:ext cx="8362200" cy="19086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rgbClr val="000000"/>
              </a:buClr>
              <a:buSzPts val="2000"/>
              <a:buFont typeface="Montserrat SemiBold"/>
              <a:buAutoNum type="arabicPeriod" startAt="3"/>
            </a:pPr>
            <a:r>
              <a:rPr b="0" i="0" lang="it" sz="2000" u="none" cap="none" strike="noStrike">
                <a:solidFill>
                  <a:srgbClr val="000000"/>
                </a:solidFill>
                <a:latin typeface="Montserrat SemiBold"/>
                <a:ea typeface="Montserrat SemiBold"/>
                <a:cs typeface="Montserrat SemiBold"/>
                <a:sym typeface="Montserrat SemiBold"/>
              </a:rPr>
              <a:t>the scaffold is gradually withdrawn as the learner becomes more competent. </a:t>
            </a:r>
            <a:r>
              <a:rPr b="0" i="0" lang="it" sz="2000" u="none" cap="none" strike="noStrike">
                <a:solidFill>
                  <a:srgbClr val="000000"/>
                </a:solidFill>
                <a:latin typeface="Montserrat"/>
                <a:ea typeface="Montserrat"/>
                <a:cs typeface="Montserrat"/>
                <a:sym typeface="Montserrat"/>
              </a:rPr>
              <a:t>In the educational context the </a:t>
            </a:r>
            <a:r>
              <a:rPr b="0" i="0" lang="it" sz="2000" u="none" cap="none" strike="noStrike">
                <a:solidFill>
                  <a:srgbClr val="000000"/>
                </a:solidFill>
                <a:latin typeface="Montserrat SemiBold"/>
                <a:ea typeface="Montserrat SemiBold"/>
                <a:cs typeface="Montserrat SemiBold"/>
                <a:sym typeface="Montserrat SemiBold"/>
              </a:rPr>
              <a:t>final goal is for the learner to become independent, </a:t>
            </a:r>
            <a:r>
              <a:rPr b="0" i="0" lang="it" sz="2000" u="none" cap="none" strike="noStrike">
                <a:solidFill>
                  <a:srgbClr val="000000"/>
                </a:solidFill>
                <a:latin typeface="Montserrat"/>
                <a:ea typeface="Montserrat"/>
                <a:cs typeface="Montserrat"/>
                <a:sym typeface="Montserrat"/>
              </a:rPr>
              <a:t>having internalized the knowledge required in order to complete the task.</a:t>
            </a:r>
            <a:endParaRPr b="0" i="0" sz="2000" u="none" cap="none" strike="noStrike">
              <a:solidFill>
                <a:srgbClr val="000000"/>
              </a:solidFill>
              <a:latin typeface="Montserrat"/>
              <a:ea typeface="Montserrat"/>
              <a:cs typeface="Montserrat"/>
              <a:sym typeface="Montserrat"/>
            </a:endParaRPr>
          </a:p>
        </p:txBody>
      </p:sp>
      <p:sp>
        <p:nvSpPr>
          <p:cNvPr id="291" name="Google Shape;291;p40"/>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1"/>
          <p:cNvSpPr txBox="1"/>
          <p:nvPr/>
        </p:nvSpPr>
        <p:spPr>
          <a:xfrm>
            <a:off x="110252" y="1617450"/>
            <a:ext cx="8362200" cy="19086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rgbClr val="000000"/>
              </a:buClr>
              <a:buSzPts val="2000"/>
              <a:buFont typeface="Montserrat SemiBold"/>
              <a:buAutoNum type="arabicPeriod" startAt="3"/>
            </a:pPr>
            <a:r>
              <a:rPr b="0" i="0" lang="it" sz="2000" u="none" cap="none" strike="noStrike">
                <a:solidFill>
                  <a:srgbClr val="000000"/>
                </a:solidFill>
                <a:latin typeface="Montserrat SemiBold"/>
                <a:ea typeface="Montserrat SemiBold"/>
                <a:cs typeface="Montserrat SemiBold"/>
                <a:sym typeface="Montserrat SemiBold"/>
              </a:rPr>
              <a:t>the scaffold is gradually withdrawn as the learner becomes more competent. </a:t>
            </a:r>
            <a:r>
              <a:rPr b="0" i="0" lang="it" sz="2000" u="none" cap="none" strike="noStrike">
                <a:solidFill>
                  <a:srgbClr val="000000"/>
                </a:solidFill>
                <a:latin typeface="Montserrat"/>
                <a:ea typeface="Montserrat"/>
                <a:cs typeface="Montserrat"/>
                <a:sym typeface="Montserrat"/>
              </a:rPr>
              <a:t>In the educational context the </a:t>
            </a:r>
            <a:r>
              <a:rPr b="0" i="0" lang="it" sz="2000" u="none" cap="none" strike="noStrike">
                <a:solidFill>
                  <a:srgbClr val="000000"/>
                </a:solidFill>
                <a:latin typeface="Montserrat SemiBold"/>
                <a:ea typeface="Montserrat SemiBold"/>
                <a:cs typeface="Montserrat SemiBold"/>
                <a:sym typeface="Montserrat SemiBold"/>
              </a:rPr>
              <a:t>final goal is for the learner to become independent, </a:t>
            </a:r>
            <a:r>
              <a:rPr b="0" i="0" lang="it" sz="2000" u="none" cap="none" strike="noStrike">
                <a:solidFill>
                  <a:srgbClr val="000000"/>
                </a:solidFill>
                <a:latin typeface="Montserrat"/>
                <a:ea typeface="Montserrat"/>
                <a:cs typeface="Montserrat"/>
                <a:sym typeface="Montserrat"/>
              </a:rPr>
              <a:t>having internalized the knowledge required in order to complete the task.</a:t>
            </a:r>
            <a:endParaRPr b="0" i="0" sz="2000" u="none" cap="none" strike="noStrike">
              <a:solidFill>
                <a:srgbClr val="000000"/>
              </a:solidFill>
              <a:latin typeface="Montserrat"/>
              <a:ea typeface="Montserrat"/>
              <a:cs typeface="Montserrat"/>
              <a:sym typeface="Montserrat"/>
            </a:endParaRPr>
          </a:p>
        </p:txBody>
      </p:sp>
      <p:sp>
        <p:nvSpPr>
          <p:cNvPr id="297" name="Google Shape;297;p41"/>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2"/>
          <p:cNvSpPr txBox="1"/>
          <p:nvPr/>
        </p:nvSpPr>
        <p:spPr>
          <a:xfrm>
            <a:off x="110252" y="1617450"/>
            <a:ext cx="83622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Now so let’s take into consideration the </a:t>
            </a:r>
            <a:r>
              <a:rPr b="0" i="0" lang="it" sz="2000" u="none" cap="none" strike="noStrike">
                <a:solidFill>
                  <a:srgbClr val="000000"/>
                </a:solidFill>
                <a:latin typeface="Montserrat SemiBold"/>
                <a:ea typeface="Montserrat SemiBold"/>
                <a:cs typeface="Montserrat SemiBold"/>
                <a:sym typeface="Montserrat SemiBold"/>
              </a:rPr>
              <a:t>posture taken by adults within a learning pathway</a:t>
            </a:r>
            <a:r>
              <a:rPr b="0" i="0" lang="it" sz="2000" u="none" cap="none" strike="noStrike">
                <a:solidFill>
                  <a:srgbClr val="000000"/>
                </a:solidFill>
                <a:latin typeface="Montserrat"/>
                <a:ea typeface="Montserrat"/>
                <a:cs typeface="Montserrat"/>
                <a:sym typeface="Montserrat"/>
              </a:rPr>
              <a:t>.</a:t>
            </a:r>
            <a:endParaRPr b="0" i="0" sz="20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The adult who decides to undertake a pathway is also certainly </a:t>
            </a:r>
            <a:r>
              <a:rPr b="0" i="0" lang="it" sz="2000" u="none" cap="none" strike="noStrike">
                <a:solidFill>
                  <a:srgbClr val="000000"/>
                </a:solidFill>
                <a:latin typeface="Montserrat SemiBold"/>
                <a:ea typeface="Montserrat SemiBold"/>
                <a:cs typeface="Montserrat SemiBold"/>
                <a:sym typeface="Montserrat SemiBold"/>
              </a:rPr>
              <a:t>enticed by the</a:t>
            </a:r>
            <a:r>
              <a:rPr b="0" i="0" lang="it" sz="2000" u="none" cap="none" strike="noStrike">
                <a:solidFill>
                  <a:srgbClr val="000000"/>
                </a:solidFill>
                <a:latin typeface="Montserrat"/>
                <a:ea typeface="Montserrat"/>
                <a:cs typeface="Montserrat"/>
                <a:sym typeface="Montserrat"/>
              </a:rPr>
              <a:t> </a:t>
            </a:r>
            <a:r>
              <a:rPr b="0" i="0" lang="it" sz="2000" u="none" cap="none" strike="noStrike">
                <a:solidFill>
                  <a:srgbClr val="000000"/>
                </a:solidFill>
                <a:latin typeface="Montserrat SemiBold"/>
                <a:ea typeface="Montserrat SemiBold"/>
                <a:cs typeface="Montserrat SemiBold"/>
                <a:sym typeface="Montserrat SemiBold"/>
              </a:rPr>
              <a:t>operability of the</a:t>
            </a:r>
            <a:r>
              <a:rPr b="0" i="0" lang="it" sz="2000" u="none" cap="none" strike="noStrike">
                <a:solidFill>
                  <a:srgbClr val="000000"/>
                </a:solidFill>
                <a:latin typeface="Montserrat"/>
                <a:ea typeface="Montserrat"/>
                <a:cs typeface="Montserrat"/>
                <a:sym typeface="Montserrat"/>
              </a:rPr>
              <a:t> </a:t>
            </a:r>
            <a:r>
              <a:rPr b="0" i="0" lang="it" sz="2000" u="none" cap="none" strike="noStrike">
                <a:solidFill>
                  <a:srgbClr val="000000"/>
                </a:solidFill>
                <a:latin typeface="Montserrat SemiBold"/>
                <a:ea typeface="Montserrat SemiBold"/>
                <a:cs typeface="Montserrat SemiBold"/>
                <a:sym typeface="Montserrat SemiBold"/>
              </a:rPr>
              <a:t>spendability </a:t>
            </a:r>
            <a:r>
              <a:rPr b="0" i="0" lang="it" sz="2000" u="none" cap="none" strike="noStrike">
                <a:solidFill>
                  <a:srgbClr val="000000"/>
                </a:solidFill>
                <a:latin typeface="Montserrat"/>
                <a:ea typeface="Montserrat"/>
                <a:cs typeface="Montserrat"/>
                <a:sym typeface="Montserrat"/>
              </a:rPr>
              <a:t>of the proposals at the professional level.</a:t>
            </a:r>
            <a:endParaRPr b="0" i="0" sz="2000" u="none" cap="none" strike="noStrike">
              <a:solidFill>
                <a:srgbClr val="000000"/>
              </a:solidFill>
              <a:latin typeface="Montserrat"/>
              <a:ea typeface="Montserrat"/>
              <a:cs typeface="Montserrat"/>
              <a:sym typeface="Montserrat"/>
            </a:endParaRPr>
          </a:p>
        </p:txBody>
      </p:sp>
      <p:sp>
        <p:nvSpPr>
          <p:cNvPr id="303" name="Google Shape;303;p42"/>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3"/>
          <p:cNvSpPr txBox="1"/>
          <p:nvPr/>
        </p:nvSpPr>
        <p:spPr>
          <a:xfrm>
            <a:off x="110252" y="2148450"/>
            <a:ext cx="8362200" cy="84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An adult audience also likes an educational pathway that </a:t>
            </a:r>
            <a:r>
              <a:rPr b="0" i="0" lang="it" sz="2000" u="none" cap="none" strike="noStrike">
                <a:solidFill>
                  <a:srgbClr val="000000"/>
                </a:solidFill>
                <a:latin typeface="Montserrat SemiBold"/>
                <a:ea typeface="Montserrat SemiBold"/>
                <a:cs typeface="Montserrat SemiBold"/>
                <a:sym typeface="Montserrat SemiBold"/>
              </a:rPr>
              <a:t>leverages a motivation based on enjoyment.</a:t>
            </a:r>
            <a:endParaRPr b="0" i="0" sz="2000" u="none" cap="none" strike="noStrike">
              <a:solidFill>
                <a:srgbClr val="000000"/>
              </a:solidFill>
              <a:latin typeface="Montserrat SemiBold"/>
              <a:ea typeface="Montserrat SemiBold"/>
              <a:cs typeface="Montserrat SemiBold"/>
              <a:sym typeface="Montserrat SemiBold"/>
            </a:endParaRPr>
          </a:p>
        </p:txBody>
      </p:sp>
      <p:sp>
        <p:nvSpPr>
          <p:cNvPr id="309" name="Google Shape;309;p43"/>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4"/>
          <p:cNvSpPr txBox="1"/>
          <p:nvPr/>
        </p:nvSpPr>
        <p:spPr>
          <a:xfrm>
            <a:off x="110252" y="555300"/>
            <a:ext cx="8362200" cy="4032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Let’s see the </a:t>
            </a:r>
            <a:r>
              <a:rPr b="0" i="0" lang="it" sz="2000" u="none" cap="none" strike="noStrike">
                <a:solidFill>
                  <a:srgbClr val="000000"/>
                </a:solidFill>
                <a:latin typeface="Montserrat SemiBold"/>
                <a:ea typeface="Montserrat SemiBold"/>
                <a:cs typeface="Montserrat SemiBold"/>
                <a:sym typeface="Montserrat SemiBold"/>
              </a:rPr>
              <a:t>practical exercises and activities were organized during INCLUSI</a:t>
            </a:r>
            <a:r>
              <a:rPr b="0" i="0" lang="it" sz="2000" u="none" cap="none" strike="noStrike">
                <a:solidFill>
                  <a:srgbClr val="000000"/>
                </a:solidFill>
                <a:latin typeface="Montserrat"/>
                <a:ea typeface="Montserrat"/>
                <a:cs typeface="Montserrat"/>
                <a:sym typeface="Montserrat"/>
              </a:rPr>
              <a:t>. Thus, the </a:t>
            </a:r>
            <a:r>
              <a:rPr b="0" i="0" lang="it" sz="2000" u="none" cap="none" strike="noStrike">
                <a:solidFill>
                  <a:srgbClr val="000000"/>
                </a:solidFill>
                <a:latin typeface="Montserrat SemiBold"/>
                <a:ea typeface="Montserrat SemiBold"/>
                <a:cs typeface="Montserrat SemiBold"/>
                <a:sym typeface="Montserrat SemiBold"/>
              </a:rPr>
              <a:t>two-hour course</a:t>
            </a:r>
            <a:r>
              <a:rPr b="0" i="0" lang="it" sz="2000" u="none" cap="none" strike="noStrike">
                <a:solidFill>
                  <a:srgbClr val="000000"/>
                </a:solidFill>
                <a:latin typeface="Montserrat"/>
                <a:ea typeface="Montserrat"/>
                <a:cs typeface="Montserrat"/>
                <a:sym typeface="Montserrat"/>
              </a:rPr>
              <a:t> was developed as follows:</a:t>
            </a:r>
            <a:endParaRPr b="0" i="0" sz="20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Montserrat"/>
              <a:ea typeface="Montserrat"/>
              <a:cs typeface="Montserrat"/>
              <a:sym typeface="Montserrat"/>
            </a:endParaRPr>
          </a:p>
          <a:p>
            <a:pPr indent="-355600" lvl="0" marL="457200" marR="0" rtl="0" algn="l">
              <a:lnSpc>
                <a:spcPct val="115000"/>
              </a:lnSpc>
              <a:spcBef>
                <a:spcPts val="0"/>
              </a:spcBef>
              <a:spcAft>
                <a:spcPts val="0"/>
              </a:spcAft>
              <a:buClr>
                <a:srgbClr val="000000"/>
              </a:buClr>
              <a:buSzPts val="2000"/>
              <a:buFont typeface="Arial"/>
              <a:buChar char="●"/>
            </a:pPr>
            <a:r>
              <a:rPr b="0" i="0" lang="it" sz="2000" u="none" cap="none" strike="noStrike">
                <a:solidFill>
                  <a:srgbClr val="000000"/>
                </a:solidFill>
                <a:latin typeface="Montserrat SemiBold"/>
                <a:ea typeface="Montserrat SemiBold"/>
                <a:cs typeface="Montserrat SemiBold"/>
                <a:sym typeface="Montserrat SemiBold"/>
              </a:rPr>
              <a:t>1st part:</a:t>
            </a:r>
            <a:r>
              <a:rPr b="0" i="0" lang="it" sz="2000" u="none" cap="none" strike="noStrike">
                <a:solidFill>
                  <a:srgbClr val="000000"/>
                </a:solidFill>
                <a:latin typeface="Montserrat"/>
                <a:ea typeface="Montserrat"/>
                <a:cs typeface="Montserrat"/>
                <a:sym typeface="Montserrat"/>
              </a:rPr>
              <a:t> </a:t>
            </a:r>
            <a:r>
              <a:rPr b="0" i="0" lang="it" sz="2000" u="none" cap="none" strike="noStrike">
                <a:solidFill>
                  <a:srgbClr val="000000"/>
                </a:solidFill>
                <a:latin typeface="Montserrat SemiBold"/>
                <a:ea typeface="Montserrat SemiBold"/>
                <a:cs typeface="Montserrat SemiBold"/>
                <a:sym typeface="Montserrat SemiBold"/>
              </a:rPr>
              <a:t>15' minutes of free conversation</a:t>
            </a:r>
            <a:r>
              <a:rPr b="0" i="0" lang="it" sz="2000" u="none" cap="none" strike="noStrike">
                <a:solidFill>
                  <a:srgbClr val="000000"/>
                </a:solidFill>
                <a:latin typeface="Montserrat"/>
                <a:ea typeface="Montserrat"/>
                <a:cs typeface="Montserrat"/>
                <a:sym typeface="Montserrat"/>
              </a:rPr>
              <a:t> about what we saw together in the previous appointment</a:t>
            </a:r>
            <a:endParaRPr b="0" i="0" sz="2000" u="none" cap="none" strike="noStrike">
              <a:solidFill>
                <a:srgbClr val="000000"/>
              </a:solidFill>
              <a:latin typeface="Montserrat"/>
              <a:ea typeface="Montserrat"/>
              <a:cs typeface="Montserrat"/>
              <a:sym typeface="Montserrat"/>
            </a:endParaRPr>
          </a:p>
          <a:p>
            <a:pPr indent="-355600" lvl="0" marL="457200" marR="0" rtl="0" algn="l">
              <a:lnSpc>
                <a:spcPct val="115000"/>
              </a:lnSpc>
              <a:spcBef>
                <a:spcPts val="0"/>
              </a:spcBef>
              <a:spcAft>
                <a:spcPts val="0"/>
              </a:spcAft>
              <a:buClr>
                <a:srgbClr val="000000"/>
              </a:buClr>
              <a:buSzPts val="2000"/>
              <a:buFont typeface="Arial"/>
              <a:buChar char="●"/>
            </a:pPr>
            <a:r>
              <a:rPr b="0" i="0" lang="it" sz="2000" u="none" cap="none" strike="noStrike">
                <a:solidFill>
                  <a:srgbClr val="000000"/>
                </a:solidFill>
                <a:latin typeface="Montserrat SemiBold"/>
                <a:ea typeface="Montserrat SemiBold"/>
                <a:cs typeface="Montserrat SemiBold"/>
                <a:sym typeface="Montserrat SemiBold"/>
              </a:rPr>
              <a:t>2nd part:</a:t>
            </a:r>
            <a:r>
              <a:rPr b="0" i="0" lang="it" sz="2000" u="none" cap="none" strike="noStrike">
                <a:solidFill>
                  <a:srgbClr val="000000"/>
                </a:solidFill>
                <a:latin typeface="Montserrat"/>
                <a:ea typeface="Montserrat"/>
                <a:cs typeface="Montserrat"/>
                <a:sym typeface="Montserrat"/>
              </a:rPr>
              <a:t> 30' to see together, on a shared screen by both the participants and the lecturers what was produced by the participants regarding the exercises to be done for home</a:t>
            </a:r>
            <a:endParaRPr b="0" i="0" sz="2000" u="none" cap="none" strike="noStrike">
              <a:solidFill>
                <a:srgbClr val="000000"/>
              </a:solidFill>
              <a:latin typeface="Montserrat"/>
              <a:ea typeface="Montserrat"/>
              <a:cs typeface="Montserrat"/>
              <a:sym typeface="Montserrat"/>
            </a:endParaRPr>
          </a:p>
          <a:p>
            <a:pPr indent="-355600" lvl="0" marL="457200" marR="0" rtl="0" algn="l">
              <a:lnSpc>
                <a:spcPct val="115000"/>
              </a:lnSpc>
              <a:spcBef>
                <a:spcPts val="0"/>
              </a:spcBef>
              <a:spcAft>
                <a:spcPts val="0"/>
              </a:spcAft>
              <a:buClr>
                <a:srgbClr val="000000"/>
              </a:buClr>
              <a:buSzPts val="2000"/>
              <a:buFont typeface="Arial"/>
              <a:buChar char="●"/>
            </a:pPr>
            <a:r>
              <a:rPr b="0" i="0" lang="it" sz="2000" u="none" cap="none" strike="noStrike">
                <a:solidFill>
                  <a:srgbClr val="000000"/>
                </a:solidFill>
                <a:latin typeface="Montserrat SemiBold"/>
                <a:ea typeface="Montserrat SemiBold"/>
                <a:cs typeface="Montserrat SemiBold"/>
                <a:sym typeface="Montserrat SemiBold"/>
              </a:rPr>
              <a:t>3rd part:</a:t>
            </a:r>
            <a:r>
              <a:rPr b="0" i="0" lang="it" sz="2000" u="none" cap="none" strike="noStrike">
                <a:solidFill>
                  <a:srgbClr val="000000"/>
                </a:solidFill>
                <a:latin typeface="Montserrat"/>
                <a:ea typeface="Montserrat"/>
                <a:cs typeface="Montserrat"/>
                <a:sym typeface="Montserrat"/>
              </a:rPr>
              <a:t> </a:t>
            </a:r>
            <a:r>
              <a:rPr b="0" i="0" lang="it" sz="2000" u="none" cap="none" strike="noStrike">
                <a:solidFill>
                  <a:srgbClr val="000000"/>
                </a:solidFill>
                <a:latin typeface="Montserrat SemiBold"/>
                <a:ea typeface="Montserrat SemiBold"/>
                <a:cs typeface="Montserrat SemiBold"/>
                <a:sym typeface="Montserrat SemiBold"/>
              </a:rPr>
              <a:t>20' short theoretical introduction</a:t>
            </a:r>
            <a:r>
              <a:rPr b="0" i="0" lang="it" sz="2000" u="none" cap="none" strike="noStrike">
                <a:solidFill>
                  <a:srgbClr val="000000"/>
                </a:solidFill>
                <a:latin typeface="Montserrat"/>
                <a:ea typeface="Montserrat"/>
                <a:cs typeface="Montserrat"/>
                <a:sym typeface="Montserrat"/>
              </a:rPr>
              <a:t> regarding the topic of the day. </a:t>
            </a:r>
            <a:endParaRPr b="0" i="0" sz="2000" u="none" cap="none" strike="noStrike">
              <a:solidFill>
                <a:srgbClr val="000000"/>
              </a:solidFill>
              <a:latin typeface="Montserrat"/>
              <a:ea typeface="Montserrat"/>
              <a:cs typeface="Montserrat"/>
              <a:sym typeface="Montserrat"/>
            </a:endParaRPr>
          </a:p>
        </p:txBody>
      </p:sp>
      <p:sp>
        <p:nvSpPr>
          <p:cNvPr id="315" name="Google Shape;315;p44"/>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5"/>
          <p:cNvSpPr txBox="1"/>
          <p:nvPr/>
        </p:nvSpPr>
        <p:spPr>
          <a:xfrm>
            <a:off x="110252" y="1263450"/>
            <a:ext cx="8362200" cy="26166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rgbClr val="000000"/>
              </a:buClr>
              <a:buSzPts val="2000"/>
              <a:buFont typeface="Arial"/>
              <a:buChar char="●"/>
            </a:pPr>
            <a:r>
              <a:rPr b="0" i="0" lang="it" sz="2000" u="none" cap="none" strike="noStrike">
                <a:solidFill>
                  <a:srgbClr val="000000"/>
                </a:solidFill>
                <a:latin typeface="Montserrat SemiBold"/>
                <a:ea typeface="Montserrat SemiBold"/>
                <a:cs typeface="Montserrat SemiBold"/>
                <a:sym typeface="Montserrat SemiBold"/>
              </a:rPr>
              <a:t>4th part:</a:t>
            </a:r>
            <a:r>
              <a:rPr b="0" i="0" lang="it" sz="2000" u="none" cap="none" strike="noStrike">
                <a:solidFill>
                  <a:srgbClr val="000000"/>
                </a:solidFill>
                <a:latin typeface="Montserrat"/>
                <a:ea typeface="Montserrat"/>
                <a:cs typeface="Montserrat"/>
                <a:sym typeface="Montserrat"/>
              </a:rPr>
              <a:t> 10' minute break</a:t>
            </a:r>
            <a:endParaRPr b="0" i="0" sz="2000" u="none" cap="none" strike="noStrike">
              <a:solidFill>
                <a:srgbClr val="000000"/>
              </a:solidFill>
              <a:latin typeface="Montserrat"/>
              <a:ea typeface="Montserrat"/>
              <a:cs typeface="Montserrat"/>
              <a:sym typeface="Montserrat"/>
            </a:endParaRPr>
          </a:p>
          <a:p>
            <a:pPr indent="-355600" lvl="0" marL="457200" marR="0" rtl="0" algn="l">
              <a:lnSpc>
                <a:spcPct val="115000"/>
              </a:lnSpc>
              <a:spcBef>
                <a:spcPts val="0"/>
              </a:spcBef>
              <a:spcAft>
                <a:spcPts val="0"/>
              </a:spcAft>
              <a:buClr>
                <a:srgbClr val="000000"/>
              </a:buClr>
              <a:buSzPts val="2000"/>
              <a:buFont typeface="Arial"/>
              <a:buChar char="●"/>
            </a:pPr>
            <a:r>
              <a:rPr b="0" i="0" lang="it" sz="2000" u="none" cap="none" strike="noStrike">
                <a:solidFill>
                  <a:srgbClr val="000000"/>
                </a:solidFill>
                <a:latin typeface="Montserrat SemiBold"/>
                <a:ea typeface="Montserrat SemiBold"/>
                <a:cs typeface="Montserrat SemiBold"/>
                <a:sym typeface="Montserrat SemiBold"/>
              </a:rPr>
              <a:t>5th part:</a:t>
            </a:r>
            <a:r>
              <a:rPr b="0" i="0" lang="it" sz="2000" u="none" cap="none" strike="noStrike">
                <a:solidFill>
                  <a:srgbClr val="000000"/>
                </a:solidFill>
                <a:latin typeface="Montserrat"/>
                <a:ea typeface="Montserrat"/>
                <a:cs typeface="Montserrat"/>
                <a:sym typeface="Montserrat"/>
              </a:rPr>
              <a:t> 10', </a:t>
            </a:r>
            <a:r>
              <a:rPr b="0" i="0" lang="it" sz="2000" u="none" cap="none" strike="noStrike">
                <a:solidFill>
                  <a:srgbClr val="000000"/>
                </a:solidFill>
                <a:latin typeface="Montserrat SemiBold"/>
                <a:ea typeface="Montserrat SemiBold"/>
                <a:cs typeface="Montserrat SemiBold"/>
                <a:sym typeface="Montserrat SemiBold"/>
              </a:rPr>
              <a:t>Practice Activation:</a:t>
            </a:r>
            <a:r>
              <a:rPr b="0" i="0" lang="it" sz="2000" u="none" cap="none" strike="noStrike">
                <a:solidFill>
                  <a:srgbClr val="000000"/>
                </a:solidFill>
                <a:latin typeface="Montserrat"/>
                <a:ea typeface="Montserrat"/>
                <a:cs typeface="Montserrat"/>
                <a:sym typeface="Montserrat"/>
              </a:rPr>
              <a:t> then, the instructor would show the performance of the exercise on the Scratch platform and ask participants to experiment with their own creation, along the lines of what was shown, within the shared Scratch classroom (which could see everyone, instructors and participants, in sync).</a:t>
            </a:r>
            <a:endParaRPr b="0" i="0" sz="2000" u="none" cap="none" strike="noStrike">
              <a:solidFill>
                <a:srgbClr val="000000"/>
              </a:solidFill>
              <a:latin typeface="Montserrat"/>
              <a:ea typeface="Montserrat"/>
              <a:cs typeface="Montserrat"/>
              <a:sym typeface="Montserrat"/>
            </a:endParaRPr>
          </a:p>
        </p:txBody>
      </p:sp>
      <p:sp>
        <p:nvSpPr>
          <p:cNvPr id="321" name="Google Shape;321;p45"/>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6"/>
          <p:cNvSpPr txBox="1"/>
          <p:nvPr/>
        </p:nvSpPr>
        <p:spPr>
          <a:xfrm>
            <a:off x="110252" y="1440450"/>
            <a:ext cx="8362200" cy="22626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chemeClr val="dk1"/>
              </a:buClr>
              <a:buSzPts val="2000"/>
              <a:buFont typeface="Arial"/>
              <a:buChar char="●"/>
            </a:pPr>
            <a:r>
              <a:rPr b="0" i="0" lang="it" sz="2000" u="none" cap="none" strike="noStrike">
                <a:solidFill>
                  <a:schemeClr val="dk1"/>
                </a:solidFill>
                <a:latin typeface="Montserrat SemiBold"/>
                <a:ea typeface="Montserrat SemiBold"/>
                <a:cs typeface="Montserrat SemiBold"/>
                <a:sym typeface="Montserrat SemiBold"/>
              </a:rPr>
              <a:t>6th part:</a:t>
            </a:r>
            <a:r>
              <a:rPr b="0" i="0" lang="it" sz="2000" u="none" cap="none" strike="noStrike">
                <a:solidFill>
                  <a:schemeClr val="dk1"/>
                </a:solidFill>
                <a:latin typeface="Montserrat"/>
                <a:ea typeface="Montserrat"/>
                <a:cs typeface="Montserrat"/>
                <a:sym typeface="Montserrat"/>
              </a:rPr>
              <a:t> </a:t>
            </a:r>
            <a:r>
              <a:rPr b="0" i="0" lang="it" sz="2000" u="none" cap="none" strike="noStrike">
                <a:solidFill>
                  <a:schemeClr val="dk1"/>
                </a:solidFill>
                <a:latin typeface="Montserrat SemiBold"/>
                <a:ea typeface="Montserrat SemiBold"/>
                <a:cs typeface="Montserrat SemiBold"/>
                <a:sym typeface="Montserrat SemiBold"/>
              </a:rPr>
              <a:t>20', independent performance</a:t>
            </a:r>
            <a:r>
              <a:rPr b="0" i="0" lang="it" sz="2000" u="none" cap="none" strike="noStrike">
                <a:solidFill>
                  <a:schemeClr val="dk1"/>
                </a:solidFill>
                <a:latin typeface="Montserrat"/>
                <a:ea typeface="Montserrat"/>
                <a:cs typeface="Montserrat"/>
                <a:sym typeface="Montserrat"/>
              </a:rPr>
              <a:t> of tasks. </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Arial"/>
              <a:buChar char="●"/>
            </a:pPr>
            <a:r>
              <a:rPr b="0" i="0" lang="it" sz="2000" u="none" cap="none" strike="noStrike">
                <a:solidFill>
                  <a:schemeClr val="dk1"/>
                </a:solidFill>
                <a:latin typeface="Montserrat SemiBold"/>
                <a:ea typeface="Montserrat SemiBold"/>
                <a:cs typeface="Montserrat SemiBold"/>
                <a:sym typeface="Montserrat SemiBold"/>
              </a:rPr>
              <a:t>7th part: 40', plenary sharing</a:t>
            </a:r>
            <a:r>
              <a:rPr b="0" i="0" lang="it" sz="2000" u="none" cap="none" strike="noStrike">
                <a:solidFill>
                  <a:schemeClr val="dk1"/>
                </a:solidFill>
                <a:latin typeface="Montserrat"/>
                <a:ea typeface="Montserrat"/>
                <a:cs typeface="Montserrat"/>
                <a:sym typeface="Montserrat"/>
              </a:rPr>
              <a:t> of each task and space to clear doubts and curiosities together, both peer-to-peer and peer-to-teacher. </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Arial"/>
              <a:buChar char="●"/>
            </a:pPr>
            <a:r>
              <a:rPr b="0" i="0" lang="it" sz="2000" u="none" cap="none" strike="noStrike">
                <a:solidFill>
                  <a:schemeClr val="dk1"/>
                </a:solidFill>
                <a:latin typeface="Montserrat SemiBold"/>
                <a:ea typeface="Montserrat SemiBold"/>
                <a:cs typeface="Montserrat SemiBold"/>
                <a:sym typeface="Montserrat SemiBold"/>
              </a:rPr>
              <a:t>8th part: 5' minutes of final sharing</a:t>
            </a:r>
            <a:r>
              <a:rPr b="0" i="0" lang="it" sz="2000" u="none" cap="none" strike="noStrike">
                <a:solidFill>
                  <a:schemeClr val="dk1"/>
                </a:solidFill>
                <a:latin typeface="Montserrat"/>
                <a:ea typeface="Montserrat"/>
                <a:cs typeface="Montserrat"/>
                <a:sym typeface="Montserrat"/>
              </a:rPr>
              <a:t> regarding the conduct of the experience: feedback and opinions.</a:t>
            </a:r>
            <a:endParaRPr b="0" i="0" sz="2000" u="none" cap="none" strike="noStrike">
              <a:solidFill>
                <a:srgbClr val="000000"/>
              </a:solidFill>
              <a:latin typeface="Montserrat SemiBold"/>
              <a:ea typeface="Montserrat SemiBold"/>
              <a:cs typeface="Montserrat SemiBold"/>
              <a:sym typeface="Montserrat SemiBold"/>
            </a:endParaRPr>
          </a:p>
        </p:txBody>
      </p:sp>
      <p:sp>
        <p:nvSpPr>
          <p:cNvPr id="327" name="Google Shape;327;p46"/>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7"/>
          <p:cNvSpPr txBox="1"/>
          <p:nvPr/>
        </p:nvSpPr>
        <p:spPr>
          <a:xfrm>
            <a:off x="110252" y="909450"/>
            <a:ext cx="8362200" cy="33246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chemeClr val="dk1"/>
              </a:buClr>
              <a:buSzPts val="2000"/>
              <a:buFont typeface="Montserrat"/>
              <a:buChar char="●"/>
            </a:pPr>
            <a:r>
              <a:rPr b="0" i="0" lang="it" sz="2000" u="none" cap="none" strike="noStrike">
                <a:solidFill>
                  <a:schemeClr val="dk1"/>
                </a:solidFill>
                <a:latin typeface="Montserrat"/>
                <a:ea typeface="Montserrat"/>
                <a:cs typeface="Montserrat"/>
                <a:sym typeface="Montserrat"/>
              </a:rPr>
              <a:t>Let’s take a look into the 5th part of Practice Activation:</a:t>
            </a:r>
            <a:endParaRPr b="0" i="0" sz="2000" u="none" cap="none" strike="noStrike">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participants are advised to use Scratch for Educators</a:t>
            </a:r>
            <a:r>
              <a:rPr b="0" i="0" lang="it" sz="2000" u="none" cap="none" strike="noStrike">
                <a:solidFill>
                  <a:schemeClr val="dk1"/>
                </a:solidFill>
                <a:latin typeface="Montserrat"/>
                <a:ea typeface="Montserrat"/>
                <a:cs typeface="Montserrat"/>
                <a:sym typeface="Montserrat"/>
              </a:rPr>
              <a:t>, the version for teachers. </a:t>
            </a:r>
            <a:r>
              <a:rPr b="0" i="0" lang="it" sz="2000" u="none" cap="none" strike="noStrike">
                <a:solidFill>
                  <a:schemeClr val="dk1"/>
                </a:solidFill>
                <a:latin typeface="Montserrat SemiBold"/>
                <a:ea typeface="Montserrat SemiBold"/>
                <a:cs typeface="Montserrat SemiBold"/>
                <a:sym typeface="Montserrat SemiBold"/>
              </a:rPr>
              <a:t>Each participant has been placed within a virtual classroom</a:t>
            </a:r>
            <a:r>
              <a:rPr b="0" i="0" lang="it" sz="2000" u="none" cap="none" strike="noStrike">
                <a:solidFill>
                  <a:schemeClr val="dk1"/>
                </a:solidFill>
                <a:latin typeface="Montserrat"/>
                <a:ea typeface="Montserrat"/>
                <a:cs typeface="Montserrat"/>
                <a:sym typeface="Montserrat"/>
              </a:rPr>
              <a:t>, a functional tool since it is configured as a container that </a:t>
            </a:r>
            <a:r>
              <a:rPr b="0" i="0" lang="it" sz="2000" u="none" cap="none" strike="noStrike">
                <a:solidFill>
                  <a:schemeClr val="dk1"/>
                </a:solidFill>
                <a:latin typeface="Montserrat SemiBold"/>
                <a:ea typeface="Montserrat SemiBold"/>
                <a:cs typeface="Montserrat SemiBold"/>
                <a:sym typeface="Montserrat SemiBold"/>
              </a:rPr>
              <a:t>can collect all the work done by participants in sync, </a:t>
            </a:r>
            <a:r>
              <a:rPr b="0" i="0" lang="it" sz="2000" u="none" cap="none" strike="noStrike">
                <a:solidFill>
                  <a:schemeClr val="dk1"/>
                </a:solidFill>
                <a:latin typeface="Montserrat"/>
                <a:ea typeface="Montserrat"/>
                <a:cs typeface="Montserrat"/>
                <a:sym typeface="Montserrat"/>
              </a:rPr>
              <a:t>so all the </a:t>
            </a:r>
            <a:r>
              <a:rPr b="0" i="0" lang="it" sz="2000" u="none" cap="none" strike="noStrike">
                <a:solidFill>
                  <a:schemeClr val="dk1"/>
                </a:solidFill>
                <a:latin typeface="Montserrat SemiBold"/>
                <a:ea typeface="Montserrat SemiBold"/>
                <a:cs typeface="Montserrat SemiBold"/>
                <a:sym typeface="Montserrat SemiBold"/>
              </a:rPr>
              <a:t>participants observed and learned from each other's work, </a:t>
            </a:r>
            <a:r>
              <a:rPr b="0" i="0" lang="it" sz="2000" u="none" cap="none" strike="noStrike">
                <a:solidFill>
                  <a:schemeClr val="dk1"/>
                </a:solidFill>
                <a:latin typeface="Montserrat"/>
                <a:ea typeface="Montserrat"/>
                <a:cs typeface="Montserrat"/>
                <a:sym typeface="Montserrat"/>
              </a:rPr>
              <a:t>but </a:t>
            </a:r>
            <a:r>
              <a:rPr b="0" i="0" lang="it" sz="2000" u="none" cap="none" strike="noStrike">
                <a:solidFill>
                  <a:schemeClr val="dk1"/>
                </a:solidFill>
                <a:latin typeface="Montserrat SemiBold"/>
                <a:ea typeface="Montserrat SemiBold"/>
                <a:cs typeface="Montserrat SemiBold"/>
                <a:sym typeface="Montserrat SemiBold"/>
              </a:rPr>
              <a:t>ensuring anonymity </a:t>
            </a:r>
            <a:r>
              <a:rPr b="0" i="0" lang="it" sz="2000" u="none" cap="none" strike="noStrike">
                <a:solidFill>
                  <a:schemeClr val="dk1"/>
                </a:solidFill>
                <a:latin typeface="Montserrat"/>
                <a:ea typeface="Montserrat"/>
                <a:cs typeface="Montserrat"/>
                <a:sym typeface="Montserrat"/>
              </a:rPr>
              <a:t>since it was not necessary to register with one's name.</a:t>
            </a:r>
            <a:endParaRPr b="0" i="0" sz="2000" u="none" cap="none" strike="noStrike">
              <a:solidFill>
                <a:schemeClr val="dk1"/>
              </a:solidFill>
              <a:latin typeface="Montserrat"/>
              <a:ea typeface="Montserrat"/>
              <a:cs typeface="Montserrat"/>
              <a:sym typeface="Montserrat"/>
            </a:endParaRPr>
          </a:p>
        </p:txBody>
      </p:sp>
      <p:sp>
        <p:nvSpPr>
          <p:cNvPr id="333" name="Google Shape;333;p47"/>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8"/>
          <p:cNvSpPr txBox="1"/>
          <p:nvPr/>
        </p:nvSpPr>
        <p:spPr>
          <a:xfrm>
            <a:off x="76488" y="1086450"/>
            <a:ext cx="8362200" cy="2970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Scratch for Educators </a:t>
            </a:r>
            <a:r>
              <a:rPr b="0" i="0" lang="it" sz="2000" u="none" cap="none" strike="noStrike">
                <a:solidFill>
                  <a:schemeClr val="dk1"/>
                </a:solidFill>
                <a:latin typeface="Montserrat"/>
                <a:ea typeface="Montserrat"/>
                <a:cs typeface="Montserrat"/>
                <a:sym typeface="Montserrat"/>
              </a:rPr>
              <a:t>is a simple and intuitive platform and </a:t>
            </a:r>
            <a:r>
              <a:rPr b="0" i="0" lang="it" sz="2000" u="none" cap="none" strike="noStrike">
                <a:solidFill>
                  <a:schemeClr val="dk1"/>
                </a:solidFill>
                <a:latin typeface="Montserrat SemiBold"/>
                <a:ea typeface="Montserrat SemiBold"/>
                <a:cs typeface="Montserrat SemiBold"/>
                <a:sym typeface="Montserrat SemiBold"/>
              </a:rPr>
              <a:t>perfect for the unfolding </a:t>
            </a:r>
            <a:r>
              <a:rPr b="0" i="0" lang="it" sz="2000" u="none" cap="none" strike="noStrike">
                <a:solidFill>
                  <a:schemeClr val="dk1"/>
                </a:solidFill>
                <a:latin typeface="Montserrat"/>
                <a:ea typeface="Montserrat"/>
                <a:cs typeface="Montserrat"/>
                <a:sym typeface="Montserrat"/>
              </a:rPr>
              <a:t>and </a:t>
            </a:r>
            <a:r>
              <a:rPr b="0" i="0" lang="it" sz="2000" u="none" cap="none" strike="noStrike">
                <a:solidFill>
                  <a:schemeClr val="dk1"/>
                </a:solidFill>
                <a:latin typeface="Montserrat SemiBold"/>
                <a:ea typeface="Montserrat SemiBold"/>
                <a:cs typeface="Montserrat SemiBold"/>
                <a:sym typeface="Montserrat SemiBold"/>
              </a:rPr>
              <a:t>delivery of an online course for some reasons:</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SemiBold"/>
              <a:ea typeface="Montserrat SemiBold"/>
              <a:cs typeface="Montserrat SemiBold"/>
              <a:sym typeface="Montserrat SemiBold"/>
            </a:endParaRPr>
          </a:p>
          <a:p>
            <a:pPr indent="-355600" lvl="0" marL="457200" marR="0" rtl="0" algn="l">
              <a:lnSpc>
                <a:spcPct val="115000"/>
              </a:lnSpc>
              <a:spcBef>
                <a:spcPts val="0"/>
              </a:spcBef>
              <a:spcAft>
                <a:spcPts val="0"/>
              </a:spcAft>
              <a:buClr>
                <a:schemeClr val="dk1"/>
              </a:buClr>
              <a:buSzPts val="2000"/>
              <a:buFont typeface="Montserrat SemiBold"/>
              <a:buChar char="●"/>
            </a:pPr>
            <a:r>
              <a:rPr b="0" i="0" lang="it" sz="2000" u="none" cap="none" strike="noStrike">
                <a:solidFill>
                  <a:schemeClr val="dk1"/>
                </a:solidFill>
                <a:latin typeface="Montserrat SemiBold"/>
                <a:ea typeface="Montserrat SemiBold"/>
                <a:cs typeface="Montserrat SemiBold"/>
                <a:sym typeface="Montserrat SemiBold"/>
              </a:rPr>
              <a:t>Student learning choices that exploit personal interests and strengths - </a:t>
            </a:r>
            <a:r>
              <a:rPr b="0" i="0" lang="it" sz="2000" u="none" cap="none" strike="noStrike">
                <a:solidFill>
                  <a:schemeClr val="dk1"/>
                </a:solidFill>
                <a:latin typeface="Montserrat"/>
                <a:ea typeface="Montserrat"/>
                <a:cs typeface="Montserrat"/>
                <a:sym typeface="Montserrat"/>
              </a:rPr>
              <a:t>themes and content that can reflect the personal inclinations and interests of the students involved is a strength for online student engagement. </a:t>
            </a:r>
            <a:endParaRPr b="0" i="0" sz="2000" u="none" cap="none" strike="noStrike">
              <a:solidFill>
                <a:schemeClr val="dk1"/>
              </a:solidFill>
              <a:latin typeface="Montserrat"/>
              <a:ea typeface="Montserrat"/>
              <a:cs typeface="Montserrat"/>
              <a:sym typeface="Montserrat"/>
            </a:endParaRPr>
          </a:p>
        </p:txBody>
      </p:sp>
      <p:sp>
        <p:nvSpPr>
          <p:cNvPr id="339" name="Google Shape;339;p48"/>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9"/>
          <p:cNvSpPr txBox="1"/>
          <p:nvPr/>
        </p:nvSpPr>
        <p:spPr>
          <a:xfrm>
            <a:off x="76488" y="1263450"/>
            <a:ext cx="8362200" cy="26166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chemeClr val="dk1"/>
              </a:buClr>
              <a:buSzPts val="2000"/>
              <a:buFont typeface="Montserrat SemiBold"/>
              <a:buChar char="●"/>
            </a:pPr>
            <a:r>
              <a:rPr b="0" i="0" lang="it" sz="2000" u="none" cap="none" strike="noStrike">
                <a:solidFill>
                  <a:schemeClr val="dk1"/>
                </a:solidFill>
                <a:latin typeface="Montserrat SemiBold"/>
                <a:ea typeface="Montserrat SemiBold"/>
                <a:cs typeface="Montserrat SemiBold"/>
                <a:sym typeface="Montserrat SemiBold"/>
              </a:rPr>
              <a:t>Make available a range of both summary and in-depth content for participants </a:t>
            </a:r>
            <a:r>
              <a:rPr b="0" i="0" lang="it" sz="2000" u="none" cap="none" strike="noStrike">
                <a:solidFill>
                  <a:schemeClr val="dk1"/>
                </a:solidFill>
                <a:latin typeface="Montserrat"/>
                <a:ea typeface="Montserrat"/>
                <a:cs typeface="Montserrat"/>
                <a:sym typeface="Montserrat"/>
              </a:rPr>
              <a:t>- one of the most effective tools for engaging adult learners is, at the end of the training day, a recap of the topics covered and a set of content to be explored in more depth both related to what was seen together, new insights but also guidelines to enable participants to be able to practice independently.</a:t>
            </a:r>
            <a:endParaRPr b="0" i="0" sz="2000" u="none" cap="none" strike="noStrike">
              <a:solidFill>
                <a:schemeClr val="dk1"/>
              </a:solidFill>
              <a:latin typeface="Montserrat"/>
              <a:ea typeface="Montserrat"/>
              <a:cs typeface="Montserrat"/>
              <a:sym typeface="Montserrat"/>
            </a:endParaRPr>
          </a:p>
        </p:txBody>
      </p:sp>
      <p:sp>
        <p:nvSpPr>
          <p:cNvPr id="345" name="Google Shape;345;p49"/>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5"/>
          <p:cNvSpPr txBox="1"/>
          <p:nvPr/>
        </p:nvSpPr>
        <p:spPr>
          <a:xfrm>
            <a:off x="82348" y="1786796"/>
            <a:ext cx="68601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it" sz="3000" u="none" cap="none" strike="noStrike">
                <a:solidFill>
                  <a:srgbClr val="000000"/>
                </a:solidFill>
                <a:latin typeface="Montserrat"/>
                <a:ea typeface="Montserrat"/>
                <a:cs typeface="Montserrat"/>
                <a:sym typeface="Montserrat"/>
              </a:rPr>
              <a:t>1</a:t>
            </a:r>
            <a:endParaRPr b="1" i="0" sz="30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rPr b="0" i="0" lang="it" sz="3000" u="none" cap="none" strike="noStrike">
                <a:solidFill>
                  <a:srgbClr val="000000"/>
                </a:solidFill>
                <a:latin typeface="Montserrat Medium"/>
                <a:ea typeface="Montserrat Medium"/>
                <a:cs typeface="Montserrat Medium"/>
                <a:sym typeface="Montserrat Medium"/>
              </a:rPr>
              <a:t>INCLUSI. Dalla scuola alla vita, andata e ritorno</a:t>
            </a:r>
            <a:endParaRPr b="0" i="0" sz="3000" u="none" cap="none" strike="noStrike">
              <a:solidFill>
                <a:srgbClr val="000000"/>
              </a:solidFill>
              <a:latin typeface="Montserrat Medium"/>
              <a:ea typeface="Montserrat Medium"/>
              <a:cs typeface="Montserrat Medium"/>
              <a:sym typeface="Montserrat Medium"/>
            </a:endParaRPr>
          </a:p>
        </p:txBody>
      </p:sp>
      <p:sp>
        <p:nvSpPr>
          <p:cNvPr id="81" name="Google Shape;81;p5"/>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0"/>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pic>
        <p:nvPicPr>
          <p:cNvPr id="351" name="Google Shape;351;p50"/>
          <p:cNvPicPr preferRelativeResize="0"/>
          <p:nvPr/>
        </p:nvPicPr>
        <p:blipFill rotWithShape="1">
          <a:blip r:embed="rId3">
            <a:alphaModFix/>
          </a:blip>
          <a:srcRect b="36688" l="0" r="0" t="0"/>
          <a:stretch/>
        </p:blipFill>
        <p:spPr>
          <a:xfrm>
            <a:off x="180000" y="180000"/>
            <a:ext cx="7411789" cy="2391750"/>
          </a:xfrm>
          <a:prstGeom prst="rect">
            <a:avLst/>
          </a:prstGeom>
          <a:noFill/>
          <a:ln>
            <a:noFill/>
          </a:ln>
        </p:spPr>
      </p:pic>
      <p:pic>
        <p:nvPicPr>
          <p:cNvPr id="352" name="Google Shape;352;p50"/>
          <p:cNvPicPr preferRelativeResize="0"/>
          <p:nvPr/>
        </p:nvPicPr>
        <p:blipFill rotWithShape="1">
          <a:blip r:embed="rId4">
            <a:alphaModFix/>
          </a:blip>
          <a:srcRect b="16894" l="0" r="0" t="2693"/>
          <a:stretch/>
        </p:blipFill>
        <p:spPr>
          <a:xfrm>
            <a:off x="180000" y="2844350"/>
            <a:ext cx="5758825" cy="18188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1"/>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pic>
        <p:nvPicPr>
          <p:cNvPr id="358" name="Google Shape;358;p51"/>
          <p:cNvPicPr preferRelativeResize="0"/>
          <p:nvPr/>
        </p:nvPicPr>
        <p:blipFill rotWithShape="1">
          <a:blip r:embed="rId3">
            <a:alphaModFix/>
          </a:blip>
          <a:srcRect b="0" l="0" r="0" t="0"/>
          <a:stretch/>
        </p:blipFill>
        <p:spPr>
          <a:xfrm>
            <a:off x="180000" y="983775"/>
            <a:ext cx="7439400" cy="3175957"/>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2"/>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pic>
        <p:nvPicPr>
          <p:cNvPr id="364" name="Google Shape;364;p52"/>
          <p:cNvPicPr preferRelativeResize="0"/>
          <p:nvPr/>
        </p:nvPicPr>
        <p:blipFill rotWithShape="1">
          <a:blip r:embed="rId3">
            <a:alphaModFix/>
          </a:blip>
          <a:srcRect b="0" l="0" r="0" t="2817"/>
          <a:stretch/>
        </p:blipFill>
        <p:spPr>
          <a:xfrm>
            <a:off x="180000" y="1130038"/>
            <a:ext cx="7411800" cy="288342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3"/>
          <p:cNvSpPr txBox="1"/>
          <p:nvPr/>
        </p:nvSpPr>
        <p:spPr>
          <a:xfrm>
            <a:off x="65218" y="2325450"/>
            <a:ext cx="8362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What elements can contribute to adult online learning?</a:t>
            </a:r>
            <a:endParaRPr b="0" i="0" sz="2000" u="none" cap="none" strike="noStrike">
              <a:solidFill>
                <a:schemeClr val="dk1"/>
              </a:solidFill>
              <a:latin typeface="Montserrat"/>
              <a:ea typeface="Montserrat"/>
              <a:cs typeface="Montserrat"/>
              <a:sym typeface="Montserrat"/>
            </a:endParaRPr>
          </a:p>
        </p:txBody>
      </p:sp>
      <p:sp>
        <p:nvSpPr>
          <p:cNvPr id="370" name="Google Shape;370;p53"/>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4"/>
          <p:cNvSpPr txBox="1"/>
          <p:nvPr/>
        </p:nvSpPr>
        <p:spPr>
          <a:xfrm>
            <a:off x="65218" y="909450"/>
            <a:ext cx="8362200" cy="33246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chemeClr val="dk1"/>
              </a:buClr>
              <a:buSzPts val="2000"/>
              <a:buFont typeface="Montserrat SemiBold"/>
              <a:buChar char="●"/>
            </a:pPr>
            <a:r>
              <a:rPr b="0" i="0" lang="it" sz="2000" u="none" cap="none" strike="noStrike">
                <a:solidFill>
                  <a:schemeClr val="dk1"/>
                </a:solidFill>
                <a:latin typeface="Montserrat SemiBold"/>
                <a:ea typeface="Montserrat SemiBold"/>
                <a:cs typeface="Montserrat SemiBold"/>
                <a:sym typeface="Montserrat SemiBold"/>
              </a:rPr>
              <a:t>the climate </a:t>
            </a:r>
            <a:r>
              <a:rPr b="0" i="0" lang="it" sz="2000" u="none" cap="none" strike="noStrike">
                <a:solidFill>
                  <a:schemeClr val="dk1"/>
                </a:solidFill>
                <a:latin typeface="Montserrat"/>
                <a:ea typeface="Montserrat"/>
                <a:cs typeface="Montserrat"/>
                <a:sym typeface="Montserrat"/>
              </a:rPr>
              <a:t>created in the classroom</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Montserrat SemiBold"/>
              <a:buChar char="●"/>
            </a:pPr>
            <a:r>
              <a:rPr b="0" i="0" lang="it" sz="2000" u="none" cap="none" strike="noStrike">
                <a:solidFill>
                  <a:schemeClr val="dk1"/>
                </a:solidFill>
                <a:latin typeface="Montserrat SemiBold"/>
                <a:ea typeface="Montserrat SemiBold"/>
                <a:cs typeface="Montserrat SemiBold"/>
                <a:sym typeface="Montserrat SemiBold"/>
              </a:rPr>
              <a:t>the diagnostic investigation </a:t>
            </a:r>
            <a:r>
              <a:rPr b="0" i="0" lang="it" sz="2000" u="none" cap="none" strike="noStrike">
                <a:solidFill>
                  <a:schemeClr val="dk1"/>
                </a:solidFill>
                <a:latin typeface="Montserrat"/>
                <a:ea typeface="Montserrat"/>
                <a:cs typeface="Montserrat"/>
                <a:sym typeface="Montserrat"/>
              </a:rPr>
              <a:t>of students' real </a:t>
            </a:r>
            <a:r>
              <a:rPr b="0" i="0" lang="it" sz="2000" u="none" cap="none" strike="noStrike">
                <a:solidFill>
                  <a:schemeClr val="dk1"/>
                </a:solidFill>
                <a:latin typeface="Montserrat SemiBold"/>
                <a:ea typeface="Montserrat SemiBold"/>
                <a:cs typeface="Montserrat SemiBold"/>
                <a:sym typeface="Montserrat SemiBold"/>
              </a:rPr>
              <a:t>needs</a:t>
            </a:r>
            <a:endParaRPr b="0" i="0" sz="2000" u="none" cap="none" strike="noStrike">
              <a:solidFill>
                <a:schemeClr val="dk1"/>
              </a:solidFill>
              <a:latin typeface="Montserrat SemiBold"/>
              <a:ea typeface="Montserrat SemiBold"/>
              <a:cs typeface="Montserrat SemiBold"/>
              <a:sym typeface="Montserrat SemiBold"/>
            </a:endParaRPr>
          </a:p>
          <a:p>
            <a:pPr indent="-355600" lvl="0" marL="457200" marR="0" rtl="0" algn="l">
              <a:lnSpc>
                <a:spcPct val="115000"/>
              </a:lnSpc>
              <a:spcBef>
                <a:spcPts val="0"/>
              </a:spcBef>
              <a:spcAft>
                <a:spcPts val="0"/>
              </a:spcAft>
              <a:buClr>
                <a:schemeClr val="dk1"/>
              </a:buClr>
              <a:buSzPts val="2000"/>
              <a:buFont typeface="Montserrat SemiBold"/>
              <a:buChar char="●"/>
            </a:pPr>
            <a:r>
              <a:rPr b="0" i="0" lang="it" sz="2000" u="none" cap="none" strike="noStrike">
                <a:solidFill>
                  <a:schemeClr val="dk1"/>
                </a:solidFill>
                <a:latin typeface="Montserrat SemiBold"/>
                <a:ea typeface="Montserrat SemiBold"/>
                <a:cs typeface="Montserrat SemiBold"/>
                <a:sym typeface="Montserrat SemiBold"/>
              </a:rPr>
              <a:t>the operationalization of training proposals</a:t>
            </a:r>
            <a:endParaRPr b="0" i="0" sz="2000" u="none" cap="none" strike="noStrike">
              <a:solidFill>
                <a:schemeClr val="dk1"/>
              </a:solidFill>
              <a:latin typeface="Montserrat SemiBold"/>
              <a:ea typeface="Montserrat SemiBold"/>
              <a:cs typeface="Montserrat SemiBold"/>
              <a:sym typeface="Montserrat SemiBold"/>
            </a:endParaRPr>
          </a:p>
          <a:p>
            <a:pPr indent="-355600" lvl="0" marL="457200" marR="0" rtl="0" algn="l">
              <a:lnSpc>
                <a:spcPct val="115000"/>
              </a:lnSpc>
              <a:spcBef>
                <a:spcPts val="0"/>
              </a:spcBef>
              <a:spcAft>
                <a:spcPts val="0"/>
              </a:spcAft>
              <a:buClr>
                <a:schemeClr val="dk1"/>
              </a:buClr>
              <a:buSzPts val="2000"/>
              <a:buFont typeface="Montserrat SemiBold"/>
              <a:buChar char="●"/>
            </a:pPr>
            <a:r>
              <a:rPr b="0" i="0" lang="it" sz="2000" u="none" cap="none" strike="noStrike">
                <a:solidFill>
                  <a:schemeClr val="dk1"/>
                </a:solidFill>
                <a:latin typeface="Montserrat SemiBold"/>
                <a:ea typeface="Montserrat SemiBold"/>
                <a:cs typeface="Montserrat SemiBold"/>
                <a:sym typeface="Montserrat SemiBold"/>
              </a:rPr>
              <a:t>the expendability for educational paths taken</a:t>
            </a:r>
            <a:endParaRPr b="0" i="0" sz="2000" u="none" cap="none" strike="noStrike">
              <a:solidFill>
                <a:schemeClr val="dk1"/>
              </a:solidFill>
              <a:latin typeface="Montserrat SemiBold"/>
              <a:ea typeface="Montserrat SemiBold"/>
              <a:cs typeface="Montserrat SemiBold"/>
              <a:sym typeface="Montserrat SemiBold"/>
            </a:endParaRPr>
          </a:p>
          <a:p>
            <a:pPr indent="-355600" lvl="0" marL="457200" marR="0" rtl="0" algn="l">
              <a:lnSpc>
                <a:spcPct val="115000"/>
              </a:lnSpc>
              <a:spcBef>
                <a:spcPts val="0"/>
              </a:spcBef>
              <a:spcAft>
                <a:spcPts val="0"/>
              </a:spcAft>
              <a:buClr>
                <a:schemeClr val="dk1"/>
              </a:buClr>
              <a:buSzPts val="2000"/>
              <a:buFont typeface="Montserrat SemiBold"/>
              <a:buChar char="●"/>
            </a:pPr>
            <a:r>
              <a:rPr b="0" i="0" lang="it" sz="2000" u="none" cap="none" strike="noStrike">
                <a:solidFill>
                  <a:schemeClr val="dk1"/>
                </a:solidFill>
                <a:latin typeface="Montserrat SemiBold"/>
                <a:ea typeface="Montserrat SemiBold"/>
                <a:cs typeface="Montserrat SemiBold"/>
                <a:sym typeface="Montserrat SemiBold"/>
              </a:rPr>
              <a:t>a final certification </a:t>
            </a:r>
            <a:r>
              <a:rPr b="0" i="0" lang="it" sz="2000" u="none" cap="none" strike="noStrike">
                <a:solidFill>
                  <a:schemeClr val="dk1"/>
                </a:solidFill>
                <a:latin typeface="Montserrat"/>
                <a:ea typeface="Montserrat"/>
                <a:cs typeface="Montserrat"/>
                <a:sym typeface="Montserrat"/>
              </a:rPr>
              <a:t>that could attest to the course taken and the hours students were involved</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Montserrat"/>
              <a:buChar char="●"/>
            </a:pPr>
            <a:r>
              <a:rPr b="0" i="0" lang="it" sz="2000" u="none" cap="none" strike="noStrike">
                <a:solidFill>
                  <a:schemeClr val="dk1"/>
                </a:solidFill>
                <a:latin typeface="Montserrat SemiBold"/>
                <a:ea typeface="Montserrat SemiBold"/>
                <a:cs typeface="Montserrat SemiBold"/>
                <a:sym typeface="Montserrat SemiBold"/>
              </a:rPr>
              <a:t>a welcome email,</a:t>
            </a:r>
            <a:r>
              <a:rPr b="0" i="0" lang="it" sz="2000" u="none" cap="none" strike="noStrike">
                <a:solidFill>
                  <a:schemeClr val="dk1"/>
                </a:solidFill>
                <a:latin typeface="Montserrat"/>
                <a:ea typeface="Montserrat"/>
                <a:cs typeface="Montserrat"/>
                <a:sym typeface="Montserrat"/>
              </a:rPr>
              <a:t> where presented the ways in which the experience would be managed and the content that would be covered from time to time. </a:t>
            </a:r>
            <a:endParaRPr b="0" i="0" sz="2000" u="none" cap="none" strike="noStrike">
              <a:solidFill>
                <a:schemeClr val="dk1"/>
              </a:solidFill>
              <a:latin typeface="Montserrat"/>
              <a:ea typeface="Montserrat"/>
              <a:cs typeface="Montserrat"/>
              <a:sym typeface="Montserrat"/>
            </a:endParaRPr>
          </a:p>
        </p:txBody>
      </p:sp>
      <p:sp>
        <p:nvSpPr>
          <p:cNvPr id="376" name="Google Shape;376;p54"/>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5"/>
          <p:cNvSpPr txBox="1"/>
          <p:nvPr/>
        </p:nvSpPr>
        <p:spPr>
          <a:xfrm>
            <a:off x="65218" y="2148450"/>
            <a:ext cx="8362200" cy="84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Which difficulties adults involved in an online learning pathway may face?</a:t>
            </a:r>
            <a:endParaRPr b="0" i="0" sz="2000" u="none" cap="none" strike="noStrike">
              <a:solidFill>
                <a:schemeClr val="dk1"/>
              </a:solidFill>
              <a:latin typeface="Montserrat"/>
              <a:ea typeface="Montserrat"/>
              <a:cs typeface="Montserrat"/>
              <a:sym typeface="Montserrat"/>
            </a:endParaRPr>
          </a:p>
        </p:txBody>
      </p:sp>
      <p:sp>
        <p:nvSpPr>
          <p:cNvPr id="382" name="Google Shape;382;p55"/>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6"/>
          <p:cNvSpPr txBox="1"/>
          <p:nvPr/>
        </p:nvSpPr>
        <p:spPr>
          <a:xfrm>
            <a:off x="65218" y="1263450"/>
            <a:ext cx="8362200" cy="26166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chemeClr val="dk1"/>
              </a:buClr>
              <a:buSzPts val="2000"/>
              <a:buFont typeface="Montserrat"/>
              <a:buChar char="●"/>
            </a:pPr>
            <a:r>
              <a:rPr b="0" i="0" lang="it" sz="2000" u="none" cap="none" strike="noStrike">
                <a:solidFill>
                  <a:schemeClr val="dk1"/>
                </a:solidFill>
                <a:latin typeface="Montserrat"/>
                <a:ea typeface="Montserrat"/>
                <a:cs typeface="Montserrat"/>
                <a:sym typeface="Montserrat"/>
              </a:rPr>
              <a:t>Very often</a:t>
            </a:r>
            <a:r>
              <a:rPr b="0" i="0" lang="it" sz="2000" u="none" cap="none" strike="noStrike">
                <a:solidFill>
                  <a:schemeClr val="dk1"/>
                </a:solidFill>
                <a:latin typeface="Montserrat SemiBold"/>
                <a:ea typeface="Montserrat SemiBold"/>
                <a:cs typeface="Montserrat SemiBold"/>
                <a:sym typeface="Montserrat SemiBold"/>
              </a:rPr>
              <a:t> individuals do not have enough time to devote to training </a:t>
            </a:r>
            <a:r>
              <a:rPr b="0" i="0" lang="it" sz="2000" u="none" cap="none" strike="noStrike">
                <a:solidFill>
                  <a:schemeClr val="dk1"/>
                </a:solidFill>
                <a:latin typeface="Montserrat"/>
                <a:ea typeface="Montserrat"/>
                <a:cs typeface="Montserrat"/>
                <a:sym typeface="Montserrat"/>
              </a:rPr>
              <a:t>because they are</a:t>
            </a:r>
            <a:r>
              <a:rPr b="0" i="0" lang="it" sz="2000" u="none" cap="none" strike="noStrike">
                <a:solidFill>
                  <a:schemeClr val="dk1"/>
                </a:solidFill>
                <a:latin typeface="Montserrat SemiBold"/>
                <a:ea typeface="Montserrat SemiBold"/>
                <a:cs typeface="Montserrat SemiBold"/>
                <a:sym typeface="Montserrat SemiBold"/>
              </a:rPr>
              <a:t> overburdened with professional or family commitments</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strategy: </a:t>
            </a:r>
            <a:r>
              <a:rPr b="0" i="0" lang="it" sz="2000" u="none" cap="none" strike="noStrike">
                <a:solidFill>
                  <a:schemeClr val="dk1"/>
                </a:solidFill>
                <a:latin typeface="Montserrat"/>
                <a:ea typeface="Montserrat"/>
                <a:cs typeface="Montserrat"/>
                <a:sym typeface="Montserrat"/>
              </a:rPr>
              <a:t>lecturers provided a large database of information for all those who could not attend live, enabling them to train in these terms.</a:t>
            </a:r>
            <a:endParaRPr b="0" i="0" sz="2000" u="none" cap="none" strike="noStrike">
              <a:solidFill>
                <a:schemeClr val="dk1"/>
              </a:solidFill>
              <a:latin typeface="Montserrat SemiBold"/>
              <a:ea typeface="Montserrat SemiBold"/>
              <a:cs typeface="Montserrat SemiBold"/>
              <a:sym typeface="Montserrat SemiBold"/>
            </a:endParaRPr>
          </a:p>
        </p:txBody>
      </p:sp>
      <p:sp>
        <p:nvSpPr>
          <p:cNvPr id="388" name="Google Shape;388;p56"/>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7"/>
          <p:cNvSpPr txBox="1"/>
          <p:nvPr/>
        </p:nvSpPr>
        <p:spPr>
          <a:xfrm>
            <a:off x="65218" y="909450"/>
            <a:ext cx="8362200" cy="33246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chemeClr val="dk1"/>
              </a:buClr>
              <a:buSzPts val="2000"/>
              <a:buFont typeface="Montserrat"/>
              <a:buChar char="●"/>
            </a:pPr>
            <a:r>
              <a:rPr b="0" i="0" lang="it" sz="2000" u="none" cap="none" strike="noStrike">
                <a:solidFill>
                  <a:schemeClr val="dk1"/>
                </a:solidFill>
                <a:latin typeface="Montserrat SemiBold"/>
                <a:ea typeface="Montserrat SemiBold"/>
                <a:cs typeface="Montserrat SemiBold"/>
                <a:sym typeface="Montserrat SemiBold"/>
              </a:rPr>
              <a:t>Some adults find it difficult to understand the teacher</a:t>
            </a:r>
            <a:r>
              <a:rPr b="0" i="0" lang="it" sz="2000" u="none" cap="none" strike="noStrike">
                <a:solidFill>
                  <a:schemeClr val="dk1"/>
                </a:solidFill>
                <a:latin typeface="Montserrat"/>
                <a:ea typeface="Montserrat"/>
                <a:cs typeface="Montserrat"/>
                <a:sym typeface="Montserrat"/>
              </a:rPr>
              <a:t> because of the use of a </a:t>
            </a:r>
            <a:r>
              <a:rPr b="0" i="0" lang="it" sz="2000" u="none" cap="none" strike="noStrike">
                <a:solidFill>
                  <a:schemeClr val="dk1"/>
                </a:solidFill>
                <a:latin typeface="Montserrat SemiBold"/>
                <a:ea typeface="Montserrat SemiBold"/>
                <a:cs typeface="Montserrat SemiBold"/>
                <a:sym typeface="Montserrat SemiBold"/>
              </a:rPr>
              <a:t>methodology that is not well accepted </a:t>
            </a:r>
            <a:r>
              <a:rPr b="0" i="0" lang="it" sz="2000" u="none" cap="none" strike="noStrike">
                <a:solidFill>
                  <a:schemeClr val="dk1"/>
                </a:solidFill>
                <a:latin typeface="Montserrat"/>
                <a:ea typeface="Montserrat"/>
                <a:cs typeface="Montserrat"/>
                <a:sym typeface="Montserrat"/>
              </a:rPr>
              <a:t>or for </a:t>
            </a:r>
            <a:r>
              <a:rPr b="0" i="0" lang="it" sz="2000" u="none" cap="none" strike="noStrike">
                <a:solidFill>
                  <a:schemeClr val="dk1"/>
                </a:solidFill>
                <a:latin typeface="Montserrat SemiBold"/>
                <a:ea typeface="Montserrat SemiBold"/>
                <a:cs typeface="Montserrat SemiBold"/>
                <a:sym typeface="Montserrat SemiBold"/>
              </a:rPr>
              <a:t>examples that are not in tune with the adult's lived experiences</a:t>
            </a:r>
            <a:r>
              <a:rPr b="0" i="0" lang="it" sz="2000" u="none" cap="none" strike="noStrike">
                <a:solidFill>
                  <a:schemeClr val="dk1"/>
                </a:solidFill>
                <a:latin typeface="Montserrat"/>
                <a:ea typeface="Montserrat"/>
                <a:cs typeface="Montserrat"/>
                <a:sym typeface="Montserrat"/>
              </a:rPr>
              <a:t>, or insufficient familiarity with some teaching techniques and cognitive strategies. </a:t>
            </a:r>
            <a:endParaRPr b="0" i="0" sz="2000" u="none" cap="none" strike="noStrike">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strategy: </a:t>
            </a:r>
            <a:r>
              <a:rPr b="0" i="0" lang="it" sz="2000" u="none" cap="none" strike="noStrike">
                <a:solidFill>
                  <a:schemeClr val="dk1"/>
                </a:solidFill>
                <a:latin typeface="Montserrat"/>
                <a:ea typeface="Montserrat"/>
                <a:cs typeface="Montserrat"/>
                <a:sym typeface="Montserrat"/>
              </a:rPr>
              <a:t>create a relaxed and informal environment, within which the guiding factor was the need to make all participants feel at ease and then felt in a position to shared their work.</a:t>
            </a:r>
            <a:endParaRPr b="0" i="0" sz="2000" u="none" cap="none" strike="noStrike">
              <a:solidFill>
                <a:schemeClr val="dk1"/>
              </a:solidFill>
              <a:latin typeface="Montserrat"/>
              <a:ea typeface="Montserrat"/>
              <a:cs typeface="Montserrat"/>
              <a:sym typeface="Montserrat"/>
            </a:endParaRPr>
          </a:p>
        </p:txBody>
      </p:sp>
      <p:sp>
        <p:nvSpPr>
          <p:cNvPr id="394" name="Google Shape;394;p57"/>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8"/>
          <p:cNvSpPr txBox="1"/>
          <p:nvPr/>
        </p:nvSpPr>
        <p:spPr>
          <a:xfrm>
            <a:off x="93399" y="1786800"/>
            <a:ext cx="80058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it" sz="3000" u="none" cap="none" strike="noStrike">
                <a:solidFill>
                  <a:srgbClr val="000000"/>
                </a:solidFill>
                <a:latin typeface="Montserrat"/>
                <a:ea typeface="Montserrat"/>
                <a:cs typeface="Montserrat"/>
                <a:sym typeface="Montserrat"/>
              </a:rPr>
              <a:t>2</a:t>
            </a:r>
            <a:endParaRPr b="1" i="0" sz="30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rPr b="0" i="0" lang="it" sz="3000" u="none" cap="none" strike="noStrike">
                <a:solidFill>
                  <a:srgbClr val="000000"/>
                </a:solidFill>
                <a:latin typeface="Montserrat Medium"/>
                <a:ea typeface="Montserrat Medium"/>
                <a:cs typeface="Montserrat Medium"/>
                <a:sym typeface="Montserrat Medium"/>
              </a:rPr>
              <a:t>A funded training experience on Design Thinking</a:t>
            </a:r>
            <a:endParaRPr b="0" i="0" sz="3000" u="none" cap="none" strike="noStrike">
              <a:solidFill>
                <a:srgbClr val="000000"/>
              </a:solidFill>
              <a:latin typeface="Montserrat Medium"/>
              <a:ea typeface="Montserrat Medium"/>
              <a:cs typeface="Montserrat Medium"/>
              <a:sym typeface="Montserrat Medium"/>
            </a:endParaRPr>
          </a:p>
        </p:txBody>
      </p:sp>
      <p:sp>
        <p:nvSpPr>
          <p:cNvPr id="400" name="Google Shape;400;p58"/>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9"/>
          <p:cNvSpPr txBox="1"/>
          <p:nvPr/>
        </p:nvSpPr>
        <p:spPr>
          <a:xfrm>
            <a:off x="65218" y="1971450"/>
            <a:ext cx="83622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The second experience presented was</a:t>
            </a:r>
            <a:r>
              <a:rPr b="0" i="0" lang="it" sz="2000" u="none" cap="none" strike="noStrike">
                <a:solidFill>
                  <a:schemeClr val="dk1"/>
                </a:solidFill>
                <a:latin typeface="Montserrat SemiBold"/>
                <a:ea typeface="Montserrat SemiBold"/>
                <a:cs typeface="Montserrat SemiBold"/>
                <a:sym typeface="Montserrat SemiBold"/>
              </a:rPr>
              <a:t> a course in a corporate environment</a:t>
            </a:r>
            <a:r>
              <a:rPr b="0" i="0" lang="it" sz="2000" u="none" cap="none" strike="noStrike">
                <a:solidFill>
                  <a:schemeClr val="dk1"/>
                </a:solidFill>
                <a:latin typeface="Montserrat"/>
                <a:ea typeface="Montserrat"/>
                <a:cs typeface="Montserrat"/>
                <a:sym typeface="Montserrat"/>
              </a:rPr>
              <a:t>, untethered from corporate dynamics, for which professionals can freely apply. </a:t>
            </a:r>
            <a:endParaRPr b="0" i="0" sz="2000" u="none" cap="none" strike="noStrike">
              <a:solidFill>
                <a:schemeClr val="dk1"/>
              </a:solidFill>
              <a:latin typeface="Montserrat"/>
              <a:ea typeface="Montserrat"/>
              <a:cs typeface="Montserrat"/>
              <a:sym typeface="Montserrat"/>
            </a:endParaRPr>
          </a:p>
        </p:txBody>
      </p:sp>
      <p:sp>
        <p:nvSpPr>
          <p:cNvPr id="406" name="Google Shape;406;p59"/>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6"/>
          <p:cNvSpPr txBox="1"/>
          <p:nvPr/>
        </p:nvSpPr>
        <p:spPr>
          <a:xfrm>
            <a:off x="110243" y="1794450"/>
            <a:ext cx="8362200" cy="1554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The experience described here is an </a:t>
            </a:r>
            <a:r>
              <a:rPr b="0" i="0" lang="it" sz="2000" u="none" cap="none" strike="noStrike">
                <a:solidFill>
                  <a:srgbClr val="000000"/>
                </a:solidFill>
                <a:latin typeface="Montserrat SemiBold"/>
                <a:ea typeface="Montserrat SemiBold"/>
                <a:cs typeface="Montserrat SemiBold"/>
                <a:sym typeface="Montserrat SemiBold"/>
              </a:rPr>
              <a:t>Italian project</a:t>
            </a:r>
            <a:r>
              <a:rPr b="0" i="0" lang="it" sz="2000" u="none" cap="none" strike="noStrike">
                <a:solidFill>
                  <a:srgbClr val="000000"/>
                </a:solidFill>
                <a:latin typeface="Montserrat"/>
                <a:ea typeface="Montserrat"/>
                <a:cs typeface="Montserrat"/>
                <a:sym typeface="Montserrat"/>
              </a:rPr>
              <a:t> that fits within the sphere of special pedagogy, </a:t>
            </a:r>
            <a:r>
              <a:rPr b="0" i="0" lang="it" sz="2000" u="none" cap="none" strike="noStrike">
                <a:solidFill>
                  <a:srgbClr val="000000"/>
                </a:solidFill>
                <a:latin typeface="Montserrat SemiBold"/>
                <a:ea typeface="Montserrat SemiBold"/>
                <a:cs typeface="Montserrat SemiBold"/>
                <a:sym typeface="Montserrat SemiBold"/>
              </a:rPr>
              <a:t>aiming</a:t>
            </a:r>
            <a:r>
              <a:rPr b="0" i="0" lang="it" sz="2000" u="none" cap="none" strike="noStrike">
                <a:solidFill>
                  <a:srgbClr val="000000"/>
                </a:solidFill>
                <a:latin typeface="Montserrat"/>
                <a:ea typeface="Montserrat"/>
                <a:cs typeface="Montserrat"/>
                <a:sym typeface="Montserrat"/>
              </a:rPr>
              <a:t> </a:t>
            </a:r>
            <a:r>
              <a:rPr b="0" i="0" lang="it" sz="2000" u="none" cap="none" strike="noStrike">
                <a:solidFill>
                  <a:srgbClr val="000000"/>
                </a:solidFill>
                <a:latin typeface="Montserrat SemiBold"/>
                <a:ea typeface="Montserrat SemiBold"/>
                <a:cs typeface="Montserrat SemiBold"/>
                <a:sym typeface="Montserrat SemiBold"/>
              </a:rPr>
              <a:t>to </a:t>
            </a:r>
            <a:r>
              <a:rPr b="0" i="0" lang="it" sz="2000" u="none" cap="none" strike="noStrike">
                <a:solidFill>
                  <a:srgbClr val="000000"/>
                </a:solidFill>
                <a:latin typeface="Montserrat"/>
                <a:ea typeface="Montserrat"/>
                <a:cs typeface="Montserrat"/>
                <a:sym typeface="Montserrat"/>
              </a:rPr>
              <a:t>put in place actions that can </a:t>
            </a:r>
            <a:r>
              <a:rPr b="0" i="0" lang="it" sz="2000" u="none" cap="none" strike="noStrike">
                <a:solidFill>
                  <a:srgbClr val="000000"/>
                </a:solidFill>
                <a:latin typeface="Montserrat SemiBold"/>
                <a:ea typeface="Montserrat SemiBold"/>
                <a:cs typeface="Montserrat SemiBold"/>
                <a:sym typeface="Montserrat SemiBold"/>
              </a:rPr>
              <a:t>facilitate processes of true inclusion within Italian schools. </a:t>
            </a:r>
            <a:endParaRPr b="0" i="0" sz="2000" u="none" cap="none" strike="noStrike">
              <a:solidFill>
                <a:srgbClr val="000000"/>
              </a:solidFill>
              <a:latin typeface="Montserrat SemiBold"/>
              <a:ea typeface="Montserrat SemiBold"/>
              <a:cs typeface="Montserrat SemiBold"/>
              <a:sym typeface="Montserrat SemiBold"/>
            </a:endParaRPr>
          </a:p>
        </p:txBody>
      </p:sp>
      <p:sp>
        <p:nvSpPr>
          <p:cNvPr id="87" name="Google Shape;87;p6"/>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60"/>
          <p:cNvSpPr txBox="1"/>
          <p:nvPr/>
        </p:nvSpPr>
        <p:spPr>
          <a:xfrm>
            <a:off x="65218" y="1617450"/>
            <a:ext cx="83622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It was  a Region-funded training course that came to life in 2019, dedicated to </a:t>
            </a:r>
            <a:r>
              <a:rPr b="0" i="0" lang="it" sz="2000" u="none" cap="none" strike="noStrike">
                <a:solidFill>
                  <a:schemeClr val="dk1"/>
                </a:solidFill>
                <a:latin typeface="Montserrat SemiBold"/>
                <a:ea typeface="Montserrat SemiBold"/>
                <a:cs typeface="Montserrat SemiBold"/>
                <a:sym typeface="Montserrat SemiBold"/>
              </a:rPr>
              <a:t>employees of an international chemical company. </a:t>
            </a:r>
            <a:r>
              <a:rPr b="0" i="0" lang="it" sz="2000" u="none" cap="none" strike="noStrike">
                <a:solidFill>
                  <a:schemeClr val="dk1"/>
                </a:solidFill>
                <a:latin typeface="Montserrat"/>
                <a:ea typeface="Montserrat"/>
                <a:cs typeface="Montserrat"/>
                <a:sym typeface="Montserrat"/>
              </a:rPr>
              <a:t>The participants, 10 in all, belong to different business units (marketing, sales, IT, operations, R&amp;D) and </a:t>
            </a:r>
            <a:r>
              <a:rPr b="0" i="0" lang="it" sz="2000" u="none" cap="none" strike="noStrike">
                <a:solidFill>
                  <a:schemeClr val="dk1"/>
                </a:solidFill>
                <a:latin typeface="Montserrat SemiBold"/>
                <a:ea typeface="Montserrat SemiBold"/>
                <a:cs typeface="Montserrat SemiBold"/>
                <a:sym typeface="Montserrat SemiBold"/>
              </a:rPr>
              <a:t>hold positions of responsibility,</a:t>
            </a:r>
            <a:r>
              <a:rPr b="0" i="0" lang="it" sz="2000" u="none" cap="none" strike="noStrike">
                <a:solidFill>
                  <a:schemeClr val="dk1"/>
                </a:solidFill>
                <a:latin typeface="Montserrat"/>
                <a:ea typeface="Montserrat"/>
                <a:cs typeface="Montserrat"/>
                <a:sym typeface="Montserrat"/>
              </a:rPr>
              <a:t> with long-standing industry experience.</a:t>
            </a:r>
            <a:endParaRPr b="0" i="0" sz="2000" u="none" cap="none" strike="noStrike">
              <a:solidFill>
                <a:schemeClr val="dk1"/>
              </a:solidFill>
              <a:latin typeface="Montserrat"/>
              <a:ea typeface="Montserrat"/>
              <a:cs typeface="Montserrat"/>
              <a:sym typeface="Montserrat"/>
            </a:endParaRPr>
          </a:p>
        </p:txBody>
      </p:sp>
      <p:sp>
        <p:nvSpPr>
          <p:cNvPr id="412" name="Google Shape;412;p60"/>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61"/>
          <p:cNvSpPr txBox="1"/>
          <p:nvPr/>
        </p:nvSpPr>
        <p:spPr>
          <a:xfrm>
            <a:off x="65218" y="1440450"/>
            <a:ext cx="83622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The course </a:t>
            </a:r>
            <a:r>
              <a:rPr b="0" i="0" lang="it" sz="2000" u="none" cap="none" strike="noStrike">
                <a:solidFill>
                  <a:schemeClr val="dk1"/>
                </a:solidFill>
                <a:latin typeface="Montserrat SemiBold"/>
                <a:ea typeface="Montserrat SemiBold"/>
                <a:cs typeface="Montserrat SemiBold"/>
                <a:sym typeface="Montserrat SemiBold"/>
              </a:rPr>
              <a:t>aimed to introduce to</a:t>
            </a:r>
            <a:r>
              <a:rPr b="0" i="0" lang="it" sz="2000" u="none" cap="none" strike="noStrike">
                <a:solidFill>
                  <a:schemeClr val="dk1"/>
                </a:solidFill>
                <a:latin typeface="Montserrat"/>
                <a:ea typeface="Montserrat"/>
                <a:cs typeface="Montserrat"/>
                <a:sym typeface="Montserrat"/>
              </a:rPr>
              <a:t> the practices and workings of an approach such as </a:t>
            </a:r>
            <a:r>
              <a:rPr b="0" i="0" lang="it" sz="2000" u="none" cap="none" strike="noStrike">
                <a:solidFill>
                  <a:schemeClr val="dk1"/>
                </a:solidFill>
                <a:latin typeface="Montserrat SemiBold"/>
                <a:ea typeface="Montserrat SemiBold"/>
                <a:cs typeface="Montserrat SemiBold"/>
                <a:sym typeface="Montserrat SemiBold"/>
              </a:rPr>
              <a:t>Design Thinking</a:t>
            </a:r>
            <a:r>
              <a:rPr b="0" i="0" lang="it" sz="2000" u="none" cap="none" strike="noStrike">
                <a:solidFill>
                  <a:schemeClr val="dk1"/>
                </a:solidFill>
                <a:latin typeface="Montserrat"/>
                <a:ea typeface="Montserrat"/>
                <a:cs typeface="Montserrat"/>
                <a:sym typeface="Montserrat"/>
              </a:rPr>
              <a:t>, especially from the perspective of managing and implementing projects. Participants had no expertise in this area but </a:t>
            </a:r>
            <a:r>
              <a:rPr b="0" i="0" lang="it" sz="2000" u="none" cap="none" strike="noStrike">
                <a:solidFill>
                  <a:schemeClr val="dk1"/>
                </a:solidFill>
                <a:latin typeface="Montserrat SemiBold"/>
                <a:ea typeface="Montserrat SemiBold"/>
                <a:cs typeface="Montserrat SemiBold"/>
                <a:sym typeface="Montserrat SemiBold"/>
              </a:rPr>
              <a:t>had a desire to acquire skills related to the ability to manage a project and think outside the box.</a:t>
            </a:r>
            <a:endParaRPr b="0" i="0" sz="2000" u="none" cap="none" strike="noStrike">
              <a:solidFill>
                <a:schemeClr val="dk1"/>
              </a:solidFill>
              <a:latin typeface="Montserrat SemiBold"/>
              <a:ea typeface="Montserrat SemiBold"/>
              <a:cs typeface="Montserrat SemiBold"/>
              <a:sym typeface="Montserrat SemiBold"/>
            </a:endParaRPr>
          </a:p>
        </p:txBody>
      </p:sp>
      <p:sp>
        <p:nvSpPr>
          <p:cNvPr id="418" name="Google Shape;418;p61"/>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62"/>
          <p:cNvSpPr txBox="1"/>
          <p:nvPr/>
        </p:nvSpPr>
        <p:spPr>
          <a:xfrm>
            <a:off x="65218" y="2148450"/>
            <a:ext cx="8362200" cy="84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The course has a total duration of </a:t>
            </a:r>
            <a:r>
              <a:rPr b="0" i="0" lang="it" sz="2000" u="none" cap="none" strike="noStrike">
                <a:solidFill>
                  <a:schemeClr val="dk1"/>
                </a:solidFill>
                <a:latin typeface="Montserrat SemiBold"/>
                <a:ea typeface="Montserrat SemiBold"/>
                <a:cs typeface="Montserrat SemiBold"/>
                <a:sym typeface="Montserrat SemiBold"/>
              </a:rPr>
              <a:t>9h </a:t>
            </a:r>
            <a:r>
              <a:rPr b="0" i="0" lang="it" sz="2000" u="none" cap="none" strike="noStrike">
                <a:solidFill>
                  <a:schemeClr val="dk1"/>
                </a:solidFill>
                <a:latin typeface="Montserrat"/>
                <a:ea typeface="Montserrat"/>
                <a:cs typeface="Montserrat"/>
                <a:sym typeface="Montserrat"/>
              </a:rPr>
              <a:t>and was </a:t>
            </a:r>
            <a:r>
              <a:rPr b="0" i="0" lang="it" sz="2000" u="none" cap="none" strike="noStrike">
                <a:solidFill>
                  <a:schemeClr val="dk1"/>
                </a:solidFill>
                <a:latin typeface="Montserrat SemiBold"/>
                <a:ea typeface="Montserrat SemiBold"/>
                <a:cs typeface="Montserrat SemiBold"/>
                <a:sym typeface="Montserrat SemiBold"/>
              </a:rPr>
              <a:t>divided into 5 meetings</a:t>
            </a:r>
            <a:r>
              <a:rPr b="0" i="0" lang="it" sz="2000" u="none" cap="none" strike="noStrike">
                <a:solidFill>
                  <a:schemeClr val="dk1"/>
                </a:solidFill>
                <a:latin typeface="Montserrat"/>
                <a:ea typeface="Montserrat"/>
                <a:cs typeface="Montserrat"/>
                <a:sym typeface="Montserrat"/>
              </a:rPr>
              <a:t>. The meetings were </a:t>
            </a:r>
            <a:r>
              <a:rPr b="0" i="0" lang="it" sz="2000" u="none" cap="none" strike="noStrike">
                <a:solidFill>
                  <a:schemeClr val="dk1"/>
                </a:solidFill>
                <a:latin typeface="Montserrat SemiBold"/>
                <a:ea typeface="Montserrat SemiBold"/>
                <a:cs typeface="Montserrat SemiBold"/>
                <a:sym typeface="Montserrat SemiBold"/>
              </a:rPr>
              <a:t>developed in presence.</a:t>
            </a:r>
            <a:r>
              <a:rPr b="0" i="0" lang="it" sz="2000" u="none" cap="none" strike="noStrike">
                <a:solidFill>
                  <a:schemeClr val="dk1"/>
                </a:solidFill>
                <a:latin typeface="Montserrat"/>
                <a:ea typeface="Montserrat"/>
                <a:cs typeface="Montserrat"/>
                <a:sym typeface="Montserrat"/>
              </a:rPr>
              <a:t> </a:t>
            </a:r>
            <a:endParaRPr b="0" i="0" sz="2000" u="none" cap="none" strike="noStrike">
              <a:solidFill>
                <a:schemeClr val="dk1"/>
              </a:solidFill>
              <a:latin typeface="Montserrat SemiBold"/>
              <a:ea typeface="Montserrat SemiBold"/>
              <a:cs typeface="Montserrat SemiBold"/>
              <a:sym typeface="Montserrat SemiBold"/>
            </a:endParaRPr>
          </a:p>
        </p:txBody>
      </p:sp>
      <p:sp>
        <p:nvSpPr>
          <p:cNvPr id="424" name="Google Shape;424;p62"/>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63"/>
          <p:cNvSpPr txBox="1"/>
          <p:nvPr/>
        </p:nvSpPr>
        <p:spPr>
          <a:xfrm>
            <a:off x="65218" y="1794450"/>
            <a:ext cx="8362200" cy="1554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The first meeting</a:t>
            </a:r>
            <a:r>
              <a:rPr b="0" i="0" lang="it" sz="2000" u="none" cap="none" strike="noStrike">
                <a:solidFill>
                  <a:schemeClr val="dk1"/>
                </a:solidFill>
                <a:latin typeface="Montserrat"/>
                <a:ea typeface="Montserrat"/>
                <a:cs typeface="Montserrat"/>
                <a:sym typeface="Montserrat"/>
              </a:rPr>
              <a:t> was of central importance, as the trainer proposed an</a:t>
            </a:r>
            <a:r>
              <a:rPr b="0" i="0" lang="it" sz="2000" u="none" cap="none" strike="noStrike">
                <a:solidFill>
                  <a:schemeClr val="dk1"/>
                </a:solidFill>
                <a:latin typeface="Montserrat SemiBold"/>
                <a:ea typeface="Montserrat SemiBold"/>
                <a:cs typeface="Montserrat SemiBold"/>
                <a:sym typeface="Montserrat SemiBold"/>
              </a:rPr>
              <a:t> introductory workshop to experience a design process from start to finish,</a:t>
            </a:r>
            <a:r>
              <a:rPr b="0" i="0" lang="it" sz="2000" u="none" cap="none" strike="noStrike">
                <a:solidFill>
                  <a:schemeClr val="dk1"/>
                </a:solidFill>
                <a:latin typeface="Montserrat"/>
                <a:ea typeface="Montserrat"/>
                <a:cs typeface="Montserrat"/>
                <a:sym typeface="Montserrat"/>
              </a:rPr>
              <a:t> highlighting all the most interesting elements of design thinking.</a:t>
            </a:r>
            <a:endParaRPr b="0" i="0" sz="2000" u="none" cap="none" strike="noStrike">
              <a:solidFill>
                <a:schemeClr val="dk1"/>
              </a:solidFill>
              <a:latin typeface="Montserrat SemiBold"/>
              <a:ea typeface="Montserrat SemiBold"/>
              <a:cs typeface="Montserrat SemiBold"/>
              <a:sym typeface="Montserrat SemiBold"/>
            </a:endParaRPr>
          </a:p>
        </p:txBody>
      </p:sp>
      <p:sp>
        <p:nvSpPr>
          <p:cNvPr id="430" name="Google Shape;430;p63"/>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64"/>
          <p:cNvSpPr txBox="1"/>
          <p:nvPr/>
        </p:nvSpPr>
        <p:spPr>
          <a:xfrm>
            <a:off x="65218" y="1617450"/>
            <a:ext cx="83622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Since Design Thinking </a:t>
            </a:r>
            <a:r>
              <a:rPr b="0" i="0" lang="it" sz="2000" u="none" cap="none" strike="noStrike">
                <a:solidFill>
                  <a:schemeClr val="dk1"/>
                </a:solidFill>
                <a:latin typeface="Montserrat"/>
                <a:ea typeface="Montserrat"/>
                <a:cs typeface="Montserrat"/>
                <a:sym typeface="Montserrat"/>
              </a:rPr>
              <a:t>can be represented as a process composed</a:t>
            </a:r>
            <a:r>
              <a:rPr b="0" i="0" lang="it" sz="2000" u="none" cap="none" strike="noStrike">
                <a:solidFill>
                  <a:schemeClr val="dk1"/>
                </a:solidFill>
                <a:latin typeface="Montserrat SemiBold"/>
                <a:ea typeface="Montserrat SemiBold"/>
                <a:cs typeface="Montserrat SemiBold"/>
                <a:sym typeface="Montserrat SemiBold"/>
              </a:rPr>
              <a:t> of 4 phases (divergent+convergent+divergent+convergent)</a:t>
            </a:r>
            <a:r>
              <a:rPr b="0" i="0" lang="it" sz="2000" u="none" cap="none" strike="noStrike">
                <a:solidFill>
                  <a:schemeClr val="dk1"/>
                </a:solidFill>
                <a:latin typeface="Montserrat"/>
                <a:ea typeface="Montserrat"/>
                <a:cs typeface="Montserrat"/>
                <a:sym typeface="Montserrat"/>
              </a:rPr>
              <a:t>,</a:t>
            </a:r>
            <a:endParaRPr b="0" i="0" sz="2000" u="none" cap="none" strike="noStrike">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the trainer structured </a:t>
            </a:r>
            <a:r>
              <a:rPr b="0" i="0" lang="it" sz="2000" u="none" cap="none" strike="noStrike">
                <a:solidFill>
                  <a:schemeClr val="dk1"/>
                </a:solidFill>
                <a:latin typeface="Montserrat SemiBold"/>
                <a:ea typeface="Montserrat SemiBold"/>
                <a:cs typeface="Montserrat SemiBold"/>
                <a:sym typeface="Montserrat SemiBold"/>
              </a:rPr>
              <a:t>the other 4 meetings focusing </a:t>
            </a:r>
            <a:r>
              <a:rPr b="0" i="0" lang="it" sz="2000" u="none" cap="none" strike="noStrike">
                <a:solidFill>
                  <a:schemeClr val="dk1"/>
                </a:solidFill>
                <a:latin typeface="Montserrat"/>
                <a:ea typeface="Montserrat"/>
                <a:cs typeface="Montserrat"/>
                <a:sym typeface="Montserrat"/>
              </a:rPr>
              <a:t>each time </a:t>
            </a:r>
            <a:r>
              <a:rPr b="0" i="0" lang="it" sz="2000" u="none" cap="none" strike="noStrike">
                <a:solidFill>
                  <a:schemeClr val="dk1"/>
                </a:solidFill>
                <a:latin typeface="Montserrat SemiBold"/>
                <a:ea typeface="Montserrat SemiBold"/>
                <a:cs typeface="Montserrat SemiBold"/>
                <a:sym typeface="Montserrat SemiBold"/>
              </a:rPr>
              <a:t>on a specific phase </a:t>
            </a:r>
            <a:r>
              <a:rPr b="0" i="0" lang="it" sz="2000" u="none" cap="none" strike="noStrike">
                <a:solidFill>
                  <a:schemeClr val="dk1"/>
                </a:solidFill>
                <a:latin typeface="Montserrat"/>
                <a:ea typeface="Montserrat"/>
                <a:cs typeface="Montserrat"/>
                <a:sym typeface="Montserrat"/>
              </a:rPr>
              <a:t>and some of </a:t>
            </a:r>
            <a:r>
              <a:rPr b="0" i="0" lang="it" sz="2000" u="none" cap="none" strike="noStrike">
                <a:solidFill>
                  <a:schemeClr val="dk1"/>
                </a:solidFill>
                <a:latin typeface="Montserrat SemiBold"/>
                <a:ea typeface="Montserrat SemiBold"/>
                <a:cs typeface="Montserrat SemiBold"/>
                <a:sym typeface="Montserrat SemiBold"/>
              </a:rPr>
              <a:t>the most used tools.</a:t>
            </a:r>
            <a:endParaRPr b="0" i="0" sz="2000" u="none" cap="none" strike="noStrike">
              <a:solidFill>
                <a:schemeClr val="dk1"/>
              </a:solidFill>
              <a:latin typeface="Montserrat SemiBold"/>
              <a:ea typeface="Montserrat SemiBold"/>
              <a:cs typeface="Montserrat SemiBold"/>
              <a:sym typeface="Montserrat SemiBold"/>
            </a:endParaRPr>
          </a:p>
        </p:txBody>
      </p:sp>
      <p:sp>
        <p:nvSpPr>
          <p:cNvPr id="436" name="Google Shape;436;p64"/>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65"/>
          <p:cNvSpPr txBox="1"/>
          <p:nvPr/>
        </p:nvSpPr>
        <p:spPr>
          <a:xfrm>
            <a:off x="65218" y="1263450"/>
            <a:ext cx="8362200" cy="261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The first appointment </a:t>
            </a:r>
            <a:r>
              <a:rPr b="0" i="0" lang="it" sz="2000" u="none" cap="none" strike="noStrike">
                <a:solidFill>
                  <a:schemeClr val="dk1"/>
                </a:solidFill>
                <a:latin typeface="Montserrat"/>
                <a:ea typeface="Montserrat"/>
                <a:cs typeface="Montserrat"/>
                <a:sym typeface="Montserrat"/>
              </a:rPr>
              <a:t>was crucial for a whole series of reasons:</a:t>
            </a:r>
            <a:r>
              <a:rPr b="0" i="0" lang="it" sz="2000" u="none" cap="none" strike="noStrike">
                <a:solidFill>
                  <a:schemeClr val="dk1"/>
                </a:solidFill>
                <a:latin typeface="Montserrat SemiBold"/>
                <a:ea typeface="Montserrat SemiBold"/>
                <a:cs typeface="Montserrat SemiBold"/>
                <a:sym typeface="Montserrat SemiBold"/>
              </a:rPr>
              <a:t>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SemiBold"/>
              <a:ea typeface="Montserrat SemiBold"/>
              <a:cs typeface="Montserrat SemiBold"/>
              <a:sym typeface="Montserrat SemiBold"/>
            </a:endParaRPr>
          </a:p>
          <a:p>
            <a:pPr indent="-355600" lvl="0" marL="457200" marR="0" rtl="0" algn="l">
              <a:lnSpc>
                <a:spcPct val="115000"/>
              </a:lnSpc>
              <a:spcBef>
                <a:spcPts val="0"/>
              </a:spcBef>
              <a:spcAft>
                <a:spcPts val="0"/>
              </a:spcAft>
              <a:buClr>
                <a:schemeClr val="dk1"/>
              </a:buClr>
              <a:buSzPts val="2000"/>
              <a:buFont typeface="Montserrat SemiBold"/>
              <a:buChar char="●"/>
            </a:pPr>
            <a:r>
              <a:rPr b="0" i="0" lang="it" sz="2000" u="none" cap="none" strike="noStrike">
                <a:solidFill>
                  <a:schemeClr val="dk1"/>
                </a:solidFill>
                <a:latin typeface="Montserrat SemiBold"/>
                <a:ea typeface="Montserrat SemiBold"/>
                <a:cs typeface="Montserrat SemiBold"/>
                <a:sym typeface="Montserrat SemiBold"/>
              </a:rPr>
              <a:t>the ice breaking phase (central in light of creating a relaxed atmosphere)</a:t>
            </a:r>
            <a:endParaRPr b="0" i="0" sz="2000" u="none" cap="none" strike="noStrike">
              <a:solidFill>
                <a:schemeClr val="dk1"/>
              </a:solidFill>
              <a:latin typeface="Montserrat SemiBold"/>
              <a:ea typeface="Montserrat SemiBold"/>
              <a:cs typeface="Montserrat SemiBold"/>
              <a:sym typeface="Montserrat SemiBold"/>
            </a:endParaRPr>
          </a:p>
          <a:p>
            <a:pPr indent="-355600" lvl="0" marL="457200" marR="0" rtl="0" algn="l">
              <a:lnSpc>
                <a:spcPct val="115000"/>
              </a:lnSpc>
              <a:spcBef>
                <a:spcPts val="0"/>
              </a:spcBef>
              <a:spcAft>
                <a:spcPts val="0"/>
              </a:spcAft>
              <a:buClr>
                <a:schemeClr val="dk1"/>
              </a:buClr>
              <a:buSzPts val="2000"/>
              <a:buFont typeface="Montserrat SemiBold"/>
              <a:buChar char="●"/>
            </a:pPr>
            <a:r>
              <a:rPr b="0" i="0" lang="it" sz="2000" u="none" cap="none" strike="noStrike">
                <a:solidFill>
                  <a:schemeClr val="dk1"/>
                </a:solidFill>
                <a:latin typeface="Montserrat SemiBold"/>
                <a:ea typeface="Montserrat SemiBold"/>
                <a:cs typeface="Montserrat SemiBold"/>
                <a:sym typeface="Montserrat SemiBold"/>
              </a:rPr>
              <a:t>the group-building phase</a:t>
            </a:r>
            <a:endParaRPr b="0" i="0" sz="2000" u="none" cap="none" strike="noStrike">
              <a:solidFill>
                <a:schemeClr val="dk1"/>
              </a:solidFill>
              <a:latin typeface="Montserrat SemiBold"/>
              <a:ea typeface="Montserrat SemiBold"/>
              <a:cs typeface="Montserrat SemiBold"/>
              <a:sym typeface="Montserrat SemiBold"/>
            </a:endParaRPr>
          </a:p>
          <a:p>
            <a:pPr indent="-355600" lvl="0" marL="457200" marR="0" rtl="0" algn="l">
              <a:lnSpc>
                <a:spcPct val="115000"/>
              </a:lnSpc>
              <a:spcBef>
                <a:spcPts val="0"/>
              </a:spcBef>
              <a:spcAft>
                <a:spcPts val="0"/>
              </a:spcAft>
              <a:buClr>
                <a:schemeClr val="dk1"/>
              </a:buClr>
              <a:buSzPts val="2000"/>
              <a:buFont typeface="Montserrat SemiBold"/>
              <a:buChar char="●"/>
            </a:pPr>
            <a:r>
              <a:rPr b="0" i="0" lang="it" sz="2000" u="none" cap="none" strike="noStrike">
                <a:solidFill>
                  <a:schemeClr val="dk1"/>
                </a:solidFill>
                <a:latin typeface="Montserrat SemiBold"/>
                <a:ea typeface="Montserrat SemiBold"/>
                <a:cs typeface="Montserrat SemiBold"/>
                <a:sym typeface="Montserrat SemiBold"/>
              </a:rPr>
              <a:t>the phase of creating an appropriate relationship both among peers and between teacher and class. </a:t>
            </a:r>
            <a:endParaRPr b="0" i="0" sz="2000" u="none" cap="none" strike="noStrike">
              <a:solidFill>
                <a:schemeClr val="dk1"/>
              </a:solidFill>
              <a:latin typeface="Montserrat SemiBold"/>
              <a:ea typeface="Montserrat SemiBold"/>
              <a:cs typeface="Montserrat SemiBold"/>
              <a:sym typeface="Montserrat SemiBold"/>
            </a:endParaRPr>
          </a:p>
        </p:txBody>
      </p:sp>
      <p:sp>
        <p:nvSpPr>
          <p:cNvPr id="442" name="Google Shape;442;p65"/>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66"/>
          <p:cNvSpPr txBox="1"/>
          <p:nvPr/>
        </p:nvSpPr>
        <p:spPr>
          <a:xfrm>
            <a:off x="65218" y="1617450"/>
            <a:ext cx="83622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The practice of the first appointment </a:t>
            </a:r>
            <a:r>
              <a:rPr b="0" i="0" lang="it" sz="2000" u="none" cap="none" strike="noStrike">
                <a:solidFill>
                  <a:schemeClr val="dk1"/>
                </a:solidFill>
                <a:latin typeface="Montserrat SemiBold"/>
                <a:ea typeface="Montserrat SemiBold"/>
                <a:cs typeface="Montserrat SemiBold"/>
                <a:sym typeface="Montserrat SemiBold"/>
              </a:rPr>
              <a:t>allows the trainer to understand and frame what may be the tools that can be proposed</a:t>
            </a:r>
            <a:r>
              <a:rPr b="0" i="0" lang="it" sz="2000" u="none" cap="none" strike="noStrike">
                <a:solidFill>
                  <a:schemeClr val="dk1"/>
                </a:solidFill>
                <a:latin typeface="Montserrat"/>
                <a:ea typeface="Montserrat"/>
                <a:cs typeface="Montserrat"/>
                <a:sym typeface="Montserrat"/>
              </a:rPr>
              <a:t> and </a:t>
            </a:r>
            <a:r>
              <a:rPr b="0" i="0" lang="it" sz="2000" u="none" cap="none" strike="noStrike">
                <a:solidFill>
                  <a:schemeClr val="dk1"/>
                </a:solidFill>
                <a:latin typeface="Montserrat SemiBold"/>
                <a:ea typeface="Montserrat SemiBold"/>
                <a:cs typeface="Montserrat SemiBold"/>
                <a:sym typeface="Montserrat SemiBold"/>
              </a:rPr>
              <a:t>experienced by the participants, in light of the potential connections and possible expendability within their field of work.</a:t>
            </a:r>
            <a:endParaRPr b="0" i="0" sz="2000" u="none" cap="none" strike="noStrike">
              <a:solidFill>
                <a:schemeClr val="dk1"/>
              </a:solidFill>
              <a:latin typeface="Montserrat SemiBold"/>
              <a:ea typeface="Montserrat SemiBold"/>
              <a:cs typeface="Montserrat SemiBold"/>
              <a:sym typeface="Montserrat SemiBold"/>
            </a:endParaRPr>
          </a:p>
        </p:txBody>
      </p:sp>
      <p:sp>
        <p:nvSpPr>
          <p:cNvPr id="448" name="Google Shape;448;p66"/>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7"/>
          <p:cNvSpPr txBox="1"/>
          <p:nvPr/>
        </p:nvSpPr>
        <p:spPr>
          <a:xfrm>
            <a:off x="65218" y="2148450"/>
            <a:ext cx="8362200" cy="84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So the </a:t>
            </a:r>
            <a:r>
              <a:rPr b="0" i="0" lang="it" sz="2000" u="none" cap="none" strike="noStrike">
                <a:solidFill>
                  <a:schemeClr val="dk1"/>
                </a:solidFill>
                <a:latin typeface="Montserrat SemiBold"/>
                <a:ea typeface="Montserrat SemiBold"/>
                <a:cs typeface="Montserrat SemiBold"/>
                <a:sym typeface="Montserrat SemiBold"/>
              </a:rPr>
              <a:t>methodology </a:t>
            </a:r>
            <a:r>
              <a:rPr b="0" i="0" lang="it" sz="2000" u="none" cap="none" strike="noStrike">
                <a:solidFill>
                  <a:schemeClr val="dk1"/>
                </a:solidFill>
                <a:latin typeface="Montserrat"/>
                <a:ea typeface="Montserrat"/>
                <a:cs typeface="Montserrat"/>
                <a:sym typeface="Montserrat"/>
              </a:rPr>
              <a:t>that was applied saw </a:t>
            </a:r>
            <a:r>
              <a:rPr b="0" i="0" lang="it" sz="2000" u="none" cap="none" strike="noStrike">
                <a:solidFill>
                  <a:schemeClr val="dk1"/>
                </a:solidFill>
                <a:latin typeface="Montserrat SemiBold"/>
                <a:ea typeface="Montserrat SemiBold"/>
                <a:cs typeface="Montserrat SemiBold"/>
                <a:sym typeface="Montserrat SemiBold"/>
              </a:rPr>
              <a:t>2 elements</a:t>
            </a:r>
            <a:r>
              <a:rPr b="0" i="0" lang="it" sz="2000" u="none" cap="none" strike="noStrike">
                <a:solidFill>
                  <a:schemeClr val="dk1"/>
                </a:solidFill>
                <a:latin typeface="Montserrat"/>
                <a:ea typeface="Montserrat"/>
                <a:cs typeface="Montserrat"/>
                <a:sym typeface="Montserrat"/>
              </a:rPr>
              <a:t> placed at the center: </a:t>
            </a:r>
            <a:r>
              <a:rPr b="0" i="0" lang="it" sz="2000" u="none" cap="none" strike="noStrike">
                <a:solidFill>
                  <a:schemeClr val="dk1"/>
                </a:solidFill>
                <a:latin typeface="Montserrat SemiBold"/>
                <a:ea typeface="Montserrat SemiBold"/>
                <a:cs typeface="Montserrat SemiBold"/>
                <a:sym typeface="Montserrat SemiBold"/>
              </a:rPr>
              <a:t>experiential learning</a:t>
            </a:r>
            <a:r>
              <a:rPr b="0" i="0" lang="it" sz="2000" u="none" cap="none" strike="noStrike">
                <a:solidFill>
                  <a:schemeClr val="dk1"/>
                </a:solidFill>
                <a:latin typeface="Montserrat"/>
                <a:ea typeface="Montserrat"/>
                <a:cs typeface="Montserrat"/>
                <a:sym typeface="Montserrat"/>
              </a:rPr>
              <a:t> and </a:t>
            </a:r>
            <a:r>
              <a:rPr b="0" i="0" lang="it" sz="2000" u="none" cap="none" strike="noStrike">
                <a:solidFill>
                  <a:schemeClr val="dk1"/>
                </a:solidFill>
                <a:latin typeface="Montserrat SemiBold"/>
                <a:ea typeface="Montserrat SemiBold"/>
                <a:cs typeface="Montserrat SemiBold"/>
                <a:sym typeface="Montserrat SemiBold"/>
              </a:rPr>
              <a:t>teamwork. </a:t>
            </a:r>
            <a:endParaRPr b="0" i="0" sz="2000" u="none" cap="none" strike="noStrike">
              <a:solidFill>
                <a:schemeClr val="dk1"/>
              </a:solidFill>
              <a:latin typeface="Montserrat SemiBold"/>
              <a:ea typeface="Montserrat SemiBold"/>
              <a:cs typeface="Montserrat SemiBold"/>
              <a:sym typeface="Montserrat SemiBold"/>
            </a:endParaRPr>
          </a:p>
        </p:txBody>
      </p:sp>
      <p:sp>
        <p:nvSpPr>
          <p:cNvPr id="454" name="Google Shape;454;p67"/>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68"/>
          <p:cNvSpPr txBox="1"/>
          <p:nvPr/>
        </p:nvSpPr>
        <p:spPr>
          <a:xfrm>
            <a:off x="65197" y="1617450"/>
            <a:ext cx="83622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Each meeting saw participants alternating between </a:t>
            </a:r>
            <a:r>
              <a:rPr b="0" i="0" lang="it" sz="2000" u="none" cap="none" strike="noStrike">
                <a:solidFill>
                  <a:schemeClr val="dk1"/>
                </a:solidFill>
                <a:latin typeface="Montserrat SemiBold"/>
                <a:ea typeface="Montserrat SemiBold"/>
                <a:cs typeface="Montserrat SemiBold"/>
                <a:sym typeface="Montserrat SemiBold"/>
              </a:rPr>
              <a:t>individual and paired or small group activities</a:t>
            </a:r>
            <a:r>
              <a:rPr b="0" i="0" lang="it" sz="2000" u="none" cap="none" strike="noStrike">
                <a:solidFill>
                  <a:schemeClr val="dk1"/>
                </a:solidFill>
                <a:latin typeface="Montserrat"/>
                <a:ea typeface="Montserrat"/>
                <a:cs typeface="Montserrat"/>
                <a:sym typeface="Montserrat"/>
              </a:rPr>
              <a:t>, during which they materialized </a:t>
            </a:r>
            <a:r>
              <a:rPr b="0" i="0" lang="it" sz="2000" u="none" cap="none" strike="noStrike">
                <a:solidFill>
                  <a:schemeClr val="dk1"/>
                </a:solidFill>
                <a:latin typeface="Montserrat SemiBold"/>
                <a:ea typeface="Montserrat SemiBold"/>
                <a:cs typeface="Montserrat SemiBold"/>
                <a:sym typeface="Montserrat SemiBold"/>
              </a:rPr>
              <a:t>their thoughts with markers, post-it notes and templates</a:t>
            </a:r>
            <a:r>
              <a:rPr b="0" i="0" lang="it" sz="2000" u="none" cap="none" strike="noStrike">
                <a:solidFill>
                  <a:schemeClr val="dk1"/>
                </a:solidFill>
                <a:latin typeface="Montserrat"/>
                <a:ea typeface="Montserrat"/>
                <a:cs typeface="Montserrat"/>
                <a:sym typeface="Montserrat"/>
              </a:rPr>
              <a:t> on which they then discussed and compared together as a group.</a:t>
            </a:r>
            <a:endParaRPr b="0" i="0" sz="2000" u="none" cap="none" strike="noStrike">
              <a:solidFill>
                <a:schemeClr val="dk1"/>
              </a:solidFill>
              <a:latin typeface="Montserrat"/>
              <a:ea typeface="Montserrat"/>
              <a:cs typeface="Montserrat"/>
              <a:sym typeface="Montserrat"/>
            </a:endParaRPr>
          </a:p>
        </p:txBody>
      </p:sp>
      <p:sp>
        <p:nvSpPr>
          <p:cNvPr id="460" name="Google Shape;460;p68"/>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9"/>
          <p:cNvSpPr txBox="1"/>
          <p:nvPr/>
        </p:nvSpPr>
        <p:spPr>
          <a:xfrm>
            <a:off x="65197" y="1440450"/>
            <a:ext cx="83622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The challenging elements</a:t>
            </a:r>
            <a:r>
              <a:rPr b="0" i="0" lang="it" sz="2000" u="none" cap="none" strike="noStrike">
                <a:solidFill>
                  <a:schemeClr val="dk1"/>
                </a:solidFill>
                <a:latin typeface="Montserrat"/>
                <a:ea typeface="Montserrat"/>
                <a:cs typeface="Montserrat"/>
                <a:sym typeface="Montserrat"/>
              </a:rPr>
              <a:t> for the</a:t>
            </a:r>
            <a:r>
              <a:rPr b="0" i="0" lang="it" sz="2000" u="none" cap="none" strike="noStrike">
                <a:solidFill>
                  <a:schemeClr val="dk1"/>
                </a:solidFill>
                <a:latin typeface="Montserrat SemiBold"/>
                <a:ea typeface="Montserrat SemiBold"/>
                <a:cs typeface="Montserrat SemiBold"/>
                <a:sym typeface="Montserrat SemiBold"/>
              </a:rPr>
              <a:t> participants </a:t>
            </a:r>
            <a:r>
              <a:rPr b="0" i="0" lang="it" sz="2000" u="none" cap="none" strike="noStrike">
                <a:solidFill>
                  <a:schemeClr val="dk1"/>
                </a:solidFill>
                <a:latin typeface="Montserrat"/>
                <a:ea typeface="Montserrat"/>
                <a:cs typeface="Montserrat"/>
                <a:sym typeface="Montserrat"/>
              </a:rPr>
              <a:t>within this course were related to:</a:t>
            </a:r>
            <a:endParaRPr b="0" i="0" sz="2000" u="none" cap="none" strike="noStrike">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Montserrat"/>
              <a:buChar char="●"/>
            </a:pPr>
            <a:r>
              <a:rPr b="0" i="0" lang="it" sz="2000" u="none" cap="none" strike="noStrike">
                <a:solidFill>
                  <a:schemeClr val="dk1"/>
                </a:solidFill>
                <a:latin typeface="Montserrat"/>
                <a:ea typeface="Montserrat"/>
                <a:cs typeface="Montserrat"/>
                <a:sym typeface="Montserrat"/>
              </a:rPr>
              <a:t>the possibility of introducing participants to a field that was new and unfamiliar to them</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Montserrat"/>
              <a:buChar char="●"/>
            </a:pPr>
            <a:r>
              <a:rPr b="0" i="0" lang="it" sz="2000" u="none" cap="none" strike="noStrike">
                <a:solidFill>
                  <a:schemeClr val="dk1"/>
                </a:solidFill>
                <a:latin typeface="Montserrat"/>
                <a:ea typeface="Montserrat"/>
                <a:cs typeface="Montserrat"/>
                <a:sym typeface="Montserrat"/>
              </a:rPr>
              <a:t>the terms of possible application </a:t>
            </a:r>
            <a:endParaRPr b="0" i="0" sz="2000" u="none" cap="none" strike="noStrike">
              <a:solidFill>
                <a:schemeClr val="dk1"/>
              </a:solidFill>
              <a:latin typeface="Montserrat"/>
              <a:ea typeface="Montserrat"/>
              <a:cs typeface="Montserrat"/>
              <a:sym typeface="Montserrat"/>
            </a:endParaRPr>
          </a:p>
        </p:txBody>
      </p:sp>
      <p:sp>
        <p:nvSpPr>
          <p:cNvPr id="466" name="Google Shape;466;p69"/>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7"/>
          <p:cNvSpPr txBox="1"/>
          <p:nvPr/>
        </p:nvSpPr>
        <p:spPr>
          <a:xfrm>
            <a:off x="77059" y="2148450"/>
            <a:ext cx="8362200" cy="84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In Italian public system schools the 300.000 students, the </a:t>
            </a:r>
            <a:r>
              <a:rPr b="0" i="0" lang="it" sz="2000" u="none" cap="none" strike="noStrike">
                <a:solidFill>
                  <a:srgbClr val="000000"/>
                </a:solidFill>
                <a:latin typeface="Montserrat SemiBold"/>
                <a:ea typeface="Montserrat SemiBold"/>
                <a:cs typeface="Montserrat SemiBold"/>
                <a:sym typeface="Montserrat SemiBold"/>
              </a:rPr>
              <a:t>3,5 % of the student population</a:t>
            </a:r>
            <a:r>
              <a:rPr b="0" i="0" lang="it" sz="2000" u="none" cap="none" strike="noStrike">
                <a:solidFill>
                  <a:srgbClr val="000000"/>
                </a:solidFill>
                <a:latin typeface="Montserrat"/>
                <a:ea typeface="Montserrat"/>
                <a:cs typeface="Montserrat"/>
                <a:sym typeface="Montserrat"/>
              </a:rPr>
              <a:t>, is a students </a:t>
            </a:r>
            <a:r>
              <a:rPr b="0" i="0" lang="it" sz="2000" u="none" cap="none" strike="noStrike">
                <a:solidFill>
                  <a:srgbClr val="000000"/>
                </a:solidFill>
                <a:latin typeface="Montserrat SemiBold"/>
                <a:ea typeface="Montserrat SemiBold"/>
                <a:cs typeface="Montserrat SemiBold"/>
                <a:sym typeface="Montserrat SemiBold"/>
              </a:rPr>
              <a:t>with disabilities. </a:t>
            </a:r>
            <a:endParaRPr b="0" i="0" sz="2000" u="none" cap="none" strike="noStrike">
              <a:solidFill>
                <a:srgbClr val="000000"/>
              </a:solidFill>
              <a:latin typeface="Montserrat SemiBold"/>
              <a:ea typeface="Montserrat SemiBold"/>
              <a:cs typeface="Montserrat SemiBold"/>
              <a:sym typeface="Montserrat SemiBold"/>
            </a:endParaRPr>
          </a:p>
        </p:txBody>
      </p:sp>
      <p:sp>
        <p:nvSpPr>
          <p:cNvPr id="93" name="Google Shape;93;p7"/>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70"/>
          <p:cNvSpPr txBox="1"/>
          <p:nvPr/>
        </p:nvSpPr>
        <p:spPr>
          <a:xfrm>
            <a:off x="65197" y="1440450"/>
            <a:ext cx="83622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The challenging element </a:t>
            </a:r>
            <a:r>
              <a:rPr b="0" i="0" lang="it" sz="2000" u="none" cap="none" strike="noStrike">
                <a:solidFill>
                  <a:schemeClr val="dk1"/>
                </a:solidFill>
                <a:latin typeface="Montserrat"/>
                <a:ea typeface="Montserrat"/>
                <a:cs typeface="Montserrat"/>
                <a:sym typeface="Montserrat"/>
              </a:rPr>
              <a:t>for the from the </a:t>
            </a:r>
            <a:r>
              <a:rPr b="0" i="0" lang="it" sz="2000" u="none" cap="none" strike="noStrike">
                <a:solidFill>
                  <a:schemeClr val="dk1"/>
                </a:solidFill>
                <a:latin typeface="Montserrat SemiBold"/>
                <a:ea typeface="Montserrat SemiBold"/>
                <a:cs typeface="Montserrat SemiBold"/>
                <a:sym typeface="Montserrat SemiBold"/>
              </a:rPr>
              <a:t>designer's point</a:t>
            </a:r>
            <a:r>
              <a:rPr b="0" i="0" lang="it" sz="2000" u="none" cap="none" strike="noStrike">
                <a:solidFill>
                  <a:schemeClr val="dk1"/>
                </a:solidFill>
                <a:latin typeface="Montserrat"/>
                <a:ea typeface="Montserrat"/>
                <a:cs typeface="Montserrat"/>
                <a:sym typeface="Montserrat"/>
              </a:rPr>
              <a:t> of view was: </a:t>
            </a:r>
            <a:endParaRPr b="0" i="0" sz="2000" u="none" cap="none" strike="noStrike">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Montserrat"/>
              <a:buChar char="●"/>
            </a:pPr>
            <a:r>
              <a:rPr b="0" i="0" lang="it" sz="2000" u="none" cap="none" strike="noStrike">
                <a:solidFill>
                  <a:schemeClr val="dk1"/>
                </a:solidFill>
                <a:latin typeface="Montserrat"/>
                <a:ea typeface="Montserrat"/>
                <a:cs typeface="Montserrat"/>
                <a:sym typeface="Montserrat"/>
              </a:rPr>
              <a:t>trying to structure proposals for participants who are unlikely to handle design processes such as that of Design Thinking.</a:t>
            </a:r>
            <a:endParaRPr b="0" i="0" sz="2000" u="none" cap="none" strike="noStrike">
              <a:solidFill>
                <a:schemeClr val="dk1"/>
              </a:solidFill>
              <a:latin typeface="Montserrat"/>
              <a:ea typeface="Montserrat"/>
              <a:cs typeface="Montserrat"/>
              <a:sym typeface="Montserrat"/>
            </a:endParaRPr>
          </a:p>
        </p:txBody>
      </p:sp>
      <p:sp>
        <p:nvSpPr>
          <p:cNvPr id="472" name="Google Shape;472;p70"/>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71"/>
          <p:cNvSpPr txBox="1"/>
          <p:nvPr/>
        </p:nvSpPr>
        <p:spPr>
          <a:xfrm>
            <a:off x="65197" y="1971450"/>
            <a:ext cx="83622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In this sense, it will now be possible to go into the phases that accompanied the </a:t>
            </a:r>
            <a:r>
              <a:rPr b="0" i="0" lang="it" sz="2000" u="none" cap="none" strike="noStrike">
                <a:solidFill>
                  <a:schemeClr val="dk1"/>
                </a:solidFill>
                <a:latin typeface="Montserrat SemiBold"/>
                <a:ea typeface="Montserrat SemiBold"/>
                <a:cs typeface="Montserrat SemiBold"/>
                <a:sym typeface="Montserrat SemiBold"/>
              </a:rPr>
              <a:t>development of the experience from the trainer's point of view. </a:t>
            </a:r>
            <a:endParaRPr b="0" i="0" sz="2000" u="none" cap="none" strike="noStrike">
              <a:solidFill>
                <a:schemeClr val="dk1"/>
              </a:solidFill>
              <a:latin typeface="Montserrat SemiBold"/>
              <a:ea typeface="Montserrat SemiBold"/>
              <a:cs typeface="Montserrat SemiBold"/>
              <a:sym typeface="Montserrat SemiBold"/>
            </a:endParaRPr>
          </a:p>
        </p:txBody>
      </p:sp>
      <p:sp>
        <p:nvSpPr>
          <p:cNvPr id="478" name="Google Shape;478;p71"/>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72"/>
          <p:cNvSpPr txBox="1"/>
          <p:nvPr/>
        </p:nvSpPr>
        <p:spPr>
          <a:xfrm>
            <a:off x="87712" y="732300"/>
            <a:ext cx="8362200" cy="3678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Thanks to the contact with the client, in this case a freelancer and the client an educational institution, began the 1th phase. </a:t>
            </a:r>
            <a:endParaRPr b="0" i="0" sz="2000" u="none" cap="none" strike="noStrike">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It was possible to </a:t>
            </a:r>
            <a:r>
              <a:rPr b="0" i="0" lang="it" sz="2000" u="none" cap="none" strike="noStrike">
                <a:solidFill>
                  <a:schemeClr val="dk1"/>
                </a:solidFill>
                <a:latin typeface="Montserrat SemiBold"/>
                <a:ea typeface="Montserrat SemiBold"/>
                <a:cs typeface="Montserrat SemiBold"/>
                <a:sym typeface="Montserrat SemiBold"/>
              </a:rPr>
              <a:t>collect the first information that then guided the design phase:</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Montserrat"/>
              <a:buChar char="●"/>
            </a:pPr>
            <a:r>
              <a:rPr b="0" i="0" lang="it" sz="2000" u="none" cap="none" strike="noStrike">
                <a:solidFill>
                  <a:schemeClr val="dk1"/>
                </a:solidFill>
                <a:latin typeface="Montserrat"/>
                <a:ea typeface="Montserrat"/>
                <a:cs typeface="Montserrat"/>
                <a:sym typeface="Montserrat"/>
              </a:rPr>
              <a:t>Course duration (required)</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Montserrat"/>
              <a:buChar char="●"/>
            </a:pPr>
            <a:r>
              <a:rPr b="0" i="0" lang="it" sz="2000" u="none" cap="none" strike="noStrike">
                <a:solidFill>
                  <a:schemeClr val="dk1"/>
                </a:solidFill>
                <a:latin typeface="Montserrat"/>
                <a:ea typeface="Montserrat"/>
                <a:cs typeface="Montserrat"/>
                <a:sym typeface="Montserrat"/>
              </a:rPr>
              <a:t>Learning objectives</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Montserrat"/>
              <a:buChar char="●"/>
            </a:pPr>
            <a:r>
              <a:rPr b="0" i="0" lang="it" sz="2000" u="none" cap="none" strike="noStrike">
                <a:solidFill>
                  <a:schemeClr val="dk1"/>
                </a:solidFill>
                <a:latin typeface="Montserrat"/>
                <a:ea typeface="Montserrat"/>
                <a:cs typeface="Montserrat"/>
                <a:sym typeface="Montserrat"/>
              </a:rPr>
              <a:t>Maximum number</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Montserrat"/>
              <a:buChar char="●"/>
            </a:pPr>
            <a:r>
              <a:rPr b="0" i="0" lang="it" sz="2000" u="none" cap="none" strike="noStrike">
                <a:solidFill>
                  <a:schemeClr val="dk1"/>
                </a:solidFill>
                <a:latin typeface="Montserrat"/>
                <a:ea typeface="Montserrat"/>
                <a:cs typeface="Montserrat"/>
                <a:sym typeface="Montserrat"/>
              </a:rPr>
              <a:t>Minimum number</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Montserrat"/>
              <a:buChar char="●"/>
            </a:pPr>
            <a:r>
              <a:rPr b="0" i="0" lang="it" sz="2000" u="none" cap="none" strike="noStrike">
                <a:solidFill>
                  <a:schemeClr val="dk1"/>
                </a:solidFill>
                <a:latin typeface="Montserrat"/>
                <a:ea typeface="Montserrat"/>
                <a:cs typeface="Montserrat"/>
                <a:sym typeface="Montserrat"/>
              </a:rPr>
              <a:t>Spaces and tools available. </a:t>
            </a:r>
            <a:endParaRPr b="0" i="0" sz="2000" u="none" cap="none" strike="noStrike">
              <a:solidFill>
                <a:schemeClr val="dk1"/>
              </a:solidFill>
              <a:latin typeface="Montserrat"/>
              <a:ea typeface="Montserrat"/>
              <a:cs typeface="Montserrat"/>
              <a:sym typeface="Montserrat"/>
            </a:endParaRPr>
          </a:p>
        </p:txBody>
      </p:sp>
      <p:sp>
        <p:nvSpPr>
          <p:cNvPr id="484" name="Google Shape;484;p72"/>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73"/>
          <p:cNvSpPr txBox="1"/>
          <p:nvPr/>
        </p:nvSpPr>
        <p:spPr>
          <a:xfrm>
            <a:off x="87712" y="555300"/>
            <a:ext cx="8362200" cy="4032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Thanks to the contact with the client, in this case a freelancer and the client an educational institution, began the</a:t>
            </a:r>
            <a:r>
              <a:rPr b="0" i="0" lang="it" sz="2000" u="none" cap="none" strike="noStrike">
                <a:solidFill>
                  <a:schemeClr val="dk1"/>
                </a:solidFill>
                <a:latin typeface="Montserrat SemiBold"/>
                <a:ea typeface="Montserrat SemiBold"/>
                <a:cs typeface="Montserrat SemiBold"/>
                <a:sym typeface="Montserrat SemiBold"/>
              </a:rPr>
              <a:t> 1th phase of the design process.</a:t>
            </a:r>
            <a:r>
              <a:rPr b="0" i="0" lang="it" sz="2000" u="none" cap="none" strike="noStrike">
                <a:solidFill>
                  <a:schemeClr val="dk1"/>
                </a:solidFill>
                <a:latin typeface="Montserrat"/>
                <a:ea typeface="Montserrat"/>
                <a:cs typeface="Montserrat"/>
                <a:sym typeface="Montserrat"/>
              </a:rPr>
              <a:t> </a:t>
            </a:r>
            <a:endParaRPr b="0" i="0" sz="2000" u="none" cap="none" strike="noStrike">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It was possible to </a:t>
            </a:r>
            <a:r>
              <a:rPr b="0" i="0" lang="it" sz="2000" u="none" cap="none" strike="noStrike">
                <a:solidFill>
                  <a:schemeClr val="dk1"/>
                </a:solidFill>
                <a:latin typeface="Montserrat SemiBold"/>
                <a:ea typeface="Montserrat SemiBold"/>
                <a:cs typeface="Montserrat SemiBold"/>
                <a:sym typeface="Montserrat SemiBold"/>
              </a:rPr>
              <a:t>collect the first information that then guided the design phase:</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Montserrat"/>
              <a:buChar char="●"/>
            </a:pPr>
            <a:r>
              <a:rPr b="0" i="0" lang="it" sz="2000" u="none" cap="none" strike="noStrike">
                <a:solidFill>
                  <a:schemeClr val="dk1"/>
                </a:solidFill>
                <a:latin typeface="Montserrat"/>
                <a:ea typeface="Montserrat"/>
                <a:cs typeface="Montserrat"/>
                <a:sym typeface="Montserrat"/>
              </a:rPr>
              <a:t>Course duration (required)</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Montserrat"/>
              <a:buChar char="●"/>
            </a:pPr>
            <a:r>
              <a:rPr b="0" i="0" lang="it" sz="2000" u="none" cap="none" strike="noStrike">
                <a:solidFill>
                  <a:schemeClr val="dk1"/>
                </a:solidFill>
                <a:latin typeface="Montserrat"/>
                <a:ea typeface="Montserrat"/>
                <a:cs typeface="Montserrat"/>
                <a:sym typeface="Montserrat"/>
              </a:rPr>
              <a:t>Learning objectives</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Montserrat"/>
              <a:buChar char="●"/>
            </a:pPr>
            <a:r>
              <a:rPr b="0" i="0" lang="it" sz="2000" u="none" cap="none" strike="noStrike">
                <a:solidFill>
                  <a:schemeClr val="dk1"/>
                </a:solidFill>
                <a:latin typeface="Montserrat"/>
                <a:ea typeface="Montserrat"/>
                <a:cs typeface="Montserrat"/>
                <a:sym typeface="Montserrat"/>
              </a:rPr>
              <a:t>Maximum number</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Montserrat"/>
              <a:buChar char="●"/>
            </a:pPr>
            <a:r>
              <a:rPr b="0" i="0" lang="it" sz="2000" u="none" cap="none" strike="noStrike">
                <a:solidFill>
                  <a:schemeClr val="dk1"/>
                </a:solidFill>
                <a:latin typeface="Montserrat"/>
                <a:ea typeface="Montserrat"/>
                <a:cs typeface="Montserrat"/>
                <a:sym typeface="Montserrat"/>
              </a:rPr>
              <a:t>Minimum number</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Montserrat"/>
              <a:buChar char="●"/>
            </a:pPr>
            <a:r>
              <a:rPr b="0" i="0" lang="it" sz="2000" u="none" cap="none" strike="noStrike">
                <a:solidFill>
                  <a:schemeClr val="dk1"/>
                </a:solidFill>
                <a:latin typeface="Montserrat"/>
                <a:ea typeface="Montserrat"/>
                <a:cs typeface="Montserrat"/>
                <a:sym typeface="Montserrat"/>
              </a:rPr>
              <a:t>Spaces and tools available. </a:t>
            </a:r>
            <a:endParaRPr b="0" i="0" sz="2000" u="none" cap="none" strike="noStrike">
              <a:solidFill>
                <a:schemeClr val="dk1"/>
              </a:solidFill>
              <a:latin typeface="Montserrat"/>
              <a:ea typeface="Montserrat"/>
              <a:cs typeface="Montserrat"/>
              <a:sym typeface="Montserrat"/>
            </a:endParaRPr>
          </a:p>
        </p:txBody>
      </p:sp>
      <p:sp>
        <p:nvSpPr>
          <p:cNvPr id="490" name="Google Shape;490;p73"/>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74"/>
          <p:cNvSpPr txBox="1"/>
          <p:nvPr/>
        </p:nvSpPr>
        <p:spPr>
          <a:xfrm>
            <a:off x="99007" y="1617450"/>
            <a:ext cx="83622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With this information gathered, it is possible to begin</a:t>
            </a:r>
            <a:endParaRPr b="0" i="0" sz="2000" u="none" cap="none" strike="noStrike">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the </a:t>
            </a:r>
            <a:r>
              <a:rPr b="0" i="0" lang="it" sz="2000" u="none" cap="none" strike="noStrike">
                <a:solidFill>
                  <a:schemeClr val="dk1"/>
                </a:solidFill>
                <a:latin typeface="Montserrat SemiBold"/>
                <a:ea typeface="Montserrat SemiBold"/>
                <a:cs typeface="Montserrat SemiBold"/>
                <a:sym typeface="Montserrat SemiBold"/>
              </a:rPr>
              <a:t>2th phase </a:t>
            </a:r>
            <a:r>
              <a:rPr b="0" i="0" lang="it" sz="2000" u="none" cap="none" strike="noStrike">
                <a:solidFill>
                  <a:schemeClr val="dk1"/>
                </a:solidFill>
                <a:latin typeface="Montserrat"/>
                <a:ea typeface="Montserrat"/>
                <a:cs typeface="Montserrat"/>
                <a:sym typeface="Montserrat"/>
              </a:rPr>
              <a:t>and </a:t>
            </a:r>
            <a:r>
              <a:rPr b="0" i="0" lang="it" sz="2000" u="none" cap="none" strike="noStrike">
                <a:solidFill>
                  <a:schemeClr val="dk1"/>
                </a:solidFill>
                <a:latin typeface="Montserrat SemiBold"/>
                <a:ea typeface="Montserrat SemiBold"/>
                <a:cs typeface="Montserrat SemiBold"/>
                <a:sym typeface="Montserrat SemiBold"/>
              </a:rPr>
              <a:t>design and plan the content of the course,</a:t>
            </a:r>
            <a:r>
              <a:rPr b="0" i="0" lang="it" sz="2000" u="none" cap="none" strike="noStrike">
                <a:solidFill>
                  <a:schemeClr val="dk1"/>
                </a:solidFill>
                <a:latin typeface="Montserrat"/>
                <a:ea typeface="Montserrat"/>
                <a:cs typeface="Montserrat"/>
                <a:sym typeface="Montserrat"/>
              </a:rPr>
              <a:t> dwelling on the correct division of content through the meetings, correctly identifying the </a:t>
            </a:r>
            <a:r>
              <a:rPr b="0" i="0" lang="it" sz="2000" u="none" cap="none" strike="noStrike">
                <a:solidFill>
                  <a:schemeClr val="dk1"/>
                </a:solidFill>
                <a:latin typeface="Montserrat SemiBold"/>
                <a:ea typeface="Montserrat SemiBold"/>
                <a:cs typeface="Montserrat SemiBold"/>
                <a:sym typeface="Montserrat SemiBold"/>
              </a:rPr>
              <a:t>objectives at the end of each meeting,</a:t>
            </a:r>
            <a:r>
              <a:rPr b="0" i="0" lang="it" sz="2000" u="none" cap="none" strike="noStrike">
                <a:solidFill>
                  <a:schemeClr val="dk1"/>
                </a:solidFill>
                <a:latin typeface="Montserrat"/>
                <a:ea typeface="Montserrat"/>
                <a:cs typeface="Montserrat"/>
                <a:sym typeface="Montserrat"/>
              </a:rPr>
              <a:t> and </a:t>
            </a:r>
            <a:r>
              <a:rPr b="0" i="0" lang="it" sz="2000" u="none" cap="none" strike="noStrike">
                <a:solidFill>
                  <a:schemeClr val="dk1"/>
                </a:solidFill>
                <a:latin typeface="Montserrat SemiBold"/>
                <a:ea typeface="Montserrat SemiBold"/>
                <a:cs typeface="Montserrat SemiBold"/>
                <a:sym typeface="Montserrat SemiBold"/>
              </a:rPr>
              <a:t>creating a calendar of activities. </a:t>
            </a:r>
            <a:endParaRPr b="0" i="0" sz="2000" u="none" cap="none" strike="noStrike">
              <a:solidFill>
                <a:schemeClr val="dk1"/>
              </a:solidFill>
              <a:latin typeface="Montserrat SemiBold"/>
              <a:ea typeface="Montserrat SemiBold"/>
              <a:cs typeface="Montserrat SemiBold"/>
              <a:sym typeface="Montserrat SemiBold"/>
            </a:endParaRPr>
          </a:p>
        </p:txBody>
      </p:sp>
      <p:sp>
        <p:nvSpPr>
          <p:cNvPr id="496" name="Google Shape;496;p74"/>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75"/>
          <p:cNvSpPr txBox="1"/>
          <p:nvPr/>
        </p:nvSpPr>
        <p:spPr>
          <a:xfrm>
            <a:off x="99007" y="1971450"/>
            <a:ext cx="83622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The 3th phase</a:t>
            </a:r>
            <a:r>
              <a:rPr b="0" i="0" lang="it" sz="2000" u="none" cap="none" strike="noStrike">
                <a:solidFill>
                  <a:schemeClr val="dk1"/>
                </a:solidFill>
                <a:latin typeface="Montserrat"/>
                <a:ea typeface="Montserrat"/>
                <a:cs typeface="Montserrat"/>
                <a:sym typeface="Montserrat"/>
              </a:rPr>
              <a:t> is a research phase, that is, </a:t>
            </a:r>
            <a:r>
              <a:rPr b="0" i="0" lang="it" sz="2000" u="none" cap="none" strike="noStrike">
                <a:solidFill>
                  <a:schemeClr val="dk1"/>
                </a:solidFill>
                <a:latin typeface="Montserrat SemiBold"/>
                <a:ea typeface="Montserrat SemiBold"/>
                <a:cs typeface="Montserrat SemiBold"/>
                <a:sym typeface="Montserrat SemiBold"/>
              </a:rPr>
              <a:t>a reconnaissance of ideas</a:t>
            </a:r>
            <a:r>
              <a:rPr b="0" i="0" lang="it" sz="2000" u="none" cap="none" strike="noStrike">
                <a:solidFill>
                  <a:schemeClr val="dk1"/>
                </a:solidFill>
                <a:latin typeface="Montserrat"/>
                <a:ea typeface="Montserrat"/>
                <a:cs typeface="Montserrat"/>
                <a:sym typeface="Montserrat"/>
              </a:rPr>
              <a:t> made by the trainer in order</a:t>
            </a:r>
            <a:r>
              <a:rPr b="0" i="0" lang="it" sz="2000" u="none" cap="none" strike="noStrike">
                <a:solidFill>
                  <a:schemeClr val="dk1"/>
                </a:solidFill>
                <a:latin typeface="Montserrat SemiBold"/>
                <a:ea typeface="Montserrat SemiBold"/>
                <a:cs typeface="Montserrat SemiBold"/>
                <a:sym typeface="Montserrat SemiBold"/>
              </a:rPr>
              <a:t> to prepare a wide range of content to work on during the course conduct.</a:t>
            </a:r>
            <a:endParaRPr b="0" i="0" sz="2000" u="none" cap="none" strike="noStrike">
              <a:solidFill>
                <a:schemeClr val="dk1"/>
              </a:solidFill>
              <a:latin typeface="Montserrat SemiBold"/>
              <a:ea typeface="Montserrat SemiBold"/>
              <a:cs typeface="Montserrat SemiBold"/>
              <a:sym typeface="Montserrat SemiBold"/>
            </a:endParaRPr>
          </a:p>
        </p:txBody>
      </p:sp>
      <p:sp>
        <p:nvSpPr>
          <p:cNvPr id="502" name="Google Shape;502;p75"/>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76"/>
          <p:cNvSpPr txBox="1"/>
          <p:nvPr/>
        </p:nvSpPr>
        <p:spPr>
          <a:xfrm>
            <a:off x="99007" y="1617450"/>
            <a:ext cx="83622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The 4th phase </a:t>
            </a:r>
            <a:r>
              <a:rPr b="0" i="0" lang="it" sz="2000" u="none" cap="none" strike="noStrike">
                <a:solidFill>
                  <a:schemeClr val="dk1"/>
                </a:solidFill>
                <a:latin typeface="Montserrat"/>
                <a:ea typeface="Montserrat"/>
                <a:cs typeface="Montserrat"/>
                <a:sym typeface="Montserrat"/>
              </a:rPr>
              <a:t>constitutes the </a:t>
            </a:r>
            <a:r>
              <a:rPr b="0" i="0" lang="it" sz="2000" u="none" cap="none" strike="noStrike">
                <a:solidFill>
                  <a:schemeClr val="dk1"/>
                </a:solidFill>
                <a:latin typeface="Montserrat SemiBold"/>
                <a:ea typeface="Montserrat SemiBold"/>
                <a:cs typeface="Montserrat SemiBold"/>
                <a:sym typeface="Montserrat SemiBold"/>
              </a:rPr>
              <a:t>outline planning of all the meetings</a:t>
            </a:r>
            <a:r>
              <a:rPr b="0" i="0" lang="it" sz="2000" u="none" cap="none" strike="noStrike">
                <a:solidFill>
                  <a:schemeClr val="dk1"/>
                </a:solidFill>
                <a:latin typeface="Montserrat"/>
                <a:ea typeface="Montserrat"/>
                <a:cs typeface="Montserrat"/>
                <a:sym typeface="Montserrat"/>
              </a:rPr>
              <a:t>. The trainer defines in advance all the content and all the activities, leaving room for modification to the net of what then emerges from the meeting with the participants and attendees (their preferences, their tastes, their inclinations).</a:t>
            </a:r>
            <a:endParaRPr b="0" i="0" sz="2000" u="none" cap="none" strike="noStrike">
              <a:solidFill>
                <a:schemeClr val="dk1"/>
              </a:solidFill>
              <a:latin typeface="Montserrat"/>
              <a:ea typeface="Montserrat"/>
              <a:cs typeface="Montserrat"/>
              <a:sym typeface="Montserrat"/>
            </a:endParaRPr>
          </a:p>
        </p:txBody>
      </p:sp>
      <p:sp>
        <p:nvSpPr>
          <p:cNvPr id="508" name="Google Shape;508;p76"/>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77"/>
          <p:cNvSpPr txBox="1"/>
          <p:nvPr/>
        </p:nvSpPr>
        <p:spPr>
          <a:xfrm>
            <a:off x="99007" y="1971450"/>
            <a:ext cx="83622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The 5th phase </a:t>
            </a:r>
            <a:r>
              <a:rPr b="0" i="0" lang="it" sz="2000" u="none" cap="none" strike="noStrike">
                <a:solidFill>
                  <a:schemeClr val="dk1"/>
                </a:solidFill>
                <a:latin typeface="Montserrat"/>
                <a:ea typeface="Montserrat"/>
                <a:cs typeface="Montserrat"/>
                <a:sym typeface="Montserrat"/>
              </a:rPr>
              <a:t>sees the </a:t>
            </a:r>
            <a:r>
              <a:rPr b="0" i="0" lang="it" sz="2000" u="none" cap="none" strike="noStrike">
                <a:solidFill>
                  <a:schemeClr val="dk1"/>
                </a:solidFill>
                <a:latin typeface="Montserrat SemiBold"/>
                <a:ea typeface="Montserrat SemiBold"/>
                <a:cs typeface="Montserrat SemiBold"/>
                <a:sym typeface="Montserrat SemiBold"/>
              </a:rPr>
              <a:t>trainer working on the content to be presented visually:</a:t>
            </a:r>
            <a:r>
              <a:rPr b="0" i="0" lang="it" sz="2000" u="none" cap="none" strike="noStrike">
                <a:solidFill>
                  <a:schemeClr val="dk1"/>
                </a:solidFill>
                <a:latin typeface="Montserrat"/>
                <a:ea typeface="Montserrat"/>
                <a:cs typeface="Montserrat"/>
                <a:sym typeface="Montserrat"/>
              </a:rPr>
              <a:t> canvases, presentations and other visuals useful in the classroom.</a:t>
            </a:r>
            <a:endParaRPr b="0" i="0" sz="2000" u="none" cap="none" strike="noStrike">
              <a:solidFill>
                <a:schemeClr val="dk1"/>
              </a:solidFill>
              <a:latin typeface="Montserrat"/>
              <a:ea typeface="Montserrat"/>
              <a:cs typeface="Montserrat"/>
              <a:sym typeface="Montserrat"/>
            </a:endParaRPr>
          </a:p>
        </p:txBody>
      </p:sp>
      <p:sp>
        <p:nvSpPr>
          <p:cNvPr id="514" name="Google Shape;514;p77"/>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78"/>
          <p:cNvSpPr txBox="1"/>
          <p:nvPr/>
        </p:nvSpPr>
        <p:spPr>
          <a:xfrm>
            <a:off x="99007" y="1971450"/>
            <a:ext cx="83622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The 5th phase </a:t>
            </a:r>
            <a:r>
              <a:rPr b="0" i="0" lang="it" sz="2000" u="none" cap="none" strike="noStrike">
                <a:solidFill>
                  <a:schemeClr val="dk1"/>
                </a:solidFill>
                <a:latin typeface="Montserrat"/>
                <a:ea typeface="Montserrat"/>
                <a:cs typeface="Montserrat"/>
                <a:sym typeface="Montserrat"/>
              </a:rPr>
              <a:t>sees the </a:t>
            </a:r>
            <a:r>
              <a:rPr b="0" i="0" lang="it" sz="2000" u="none" cap="none" strike="noStrike">
                <a:solidFill>
                  <a:schemeClr val="dk1"/>
                </a:solidFill>
                <a:latin typeface="Montserrat SemiBold"/>
                <a:ea typeface="Montserrat SemiBold"/>
                <a:cs typeface="Montserrat SemiBold"/>
                <a:sym typeface="Montserrat SemiBold"/>
              </a:rPr>
              <a:t>trainer working on the content to be presented visually:</a:t>
            </a:r>
            <a:r>
              <a:rPr b="0" i="0" lang="it" sz="2000" u="none" cap="none" strike="noStrike">
                <a:solidFill>
                  <a:schemeClr val="dk1"/>
                </a:solidFill>
                <a:latin typeface="Montserrat"/>
                <a:ea typeface="Montserrat"/>
                <a:cs typeface="Montserrat"/>
                <a:sym typeface="Montserrat"/>
              </a:rPr>
              <a:t> canvases, presentations and other visuals useful in the classroom.</a:t>
            </a:r>
            <a:endParaRPr b="0" i="0" sz="2000" u="none" cap="none" strike="noStrike">
              <a:solidFill>
                <a:schemeClr val="dk1"/>
              </a:solidFill>
              <a:latin typeface="Montserrat"/>
              <a:ea typeface="Montserrat"/>
              <a:cs typeface="Montserrat"/>
              <a:sym typeface="Montserrat"/>
            </a:endParaRPr>
          </a:p>
        </p:txBody>
      </p:sp>
      <p:sp>
        <p:nvSpPr>
          <p:cNvPr id="520" name="Google Shape;520;p78"/>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79"/>
          <p:cNvSpPr txBox="1"/>
          <p:nvPr/>
        </p:nvSpPr>
        <p:spPr>
          <a:xfrm>
            <a:off x="76487" y="1440450"/>
            <a:ext cx="83622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So the </a:t>
            </a:r>
            <a:r>
              <a:rPr b="0" i="0" lang="it" sz="2000" u="none" cap="none" strike="noStrike">
                <a:solidFill>
                  <a:schemeClr val="dk1"/>
                </a:solidFill>
                <a:latin typeface="Montserrat SemiBold"/>
                <a:ea typeface="Montserrat SemiBold"/>
                <a:cs typeface="Montserrat SemiBold"/>
                <a:sym typeface="Montserrat SemiBold"/>
              </a:rPr>
              <a:t>role of the trainer is to collect as much as possible the stimuli from the environment, </a:t>
            </a:r>
            <a:r>
              <a:rPr b="0" i="0" lang="it" sz="2000" u="none" cap="none" strike="noStrike">
                <a:solidFill>
                  <a:schemeClr val="dk1"/>
                </a:solidFill>
                <a:latin typeface="Montserrat"/>
                <a:ea typeface="Montserrat"/>
                <a:cs typeface="Montserrat"/>
                <a:sym typeface="Montserrat"/>
              </a:rPr>
              <a:t>all the data collected in the field, </a:t>
            </a:r>
            <a:r>
              <a:rPr b="0" i="0" lang="it" sz="2000" u="none" cap="none" strike="noStrike">
                <a:solidFill>
                  <a:schemeClr val="dk1"/>
                </a:solidFill>
                <a:latin typeface="Montserrat SemiBold"/>
                <a:ea typeface="Montserrat SemiBold"/>
                <a:cs typeface="Montserrat SemiBold"/>
                <a:sym typeface="Montserrat SemiBold"/>
              </a:rPr>
              <a:t>in an iterative process. </a:t>
            </a:r>
            <a:endParaRPr b="0" i="0" sz="2000" u="none" cap="none" strike="noStrike">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Then, the trainer </a:t>
            </a:r>
            <a:r>
              <a:rPr b="0" i="0" lang="it" sz="2000" u="none" cap="none" strike="noStrike">
                <a:solidFill>
                  <a:schemeClr val="dk1"/>
                </a:solidFill>
                <a:latin typeface="Montserrat SemiBold"/>
                <a:ea typeface="Montserrat SemiBold"/>
                <a:cs typeface="Montserrat SemiBold"/>
                <a:sym typeface="Montserrat SemiBold"/>
              </a:rPr>
              <a:t>revises and improves the design of the next meeting,</a:t>
            </a:r>
            <a:r>
              <a:rPr b="0" i="0" lang="it" sz="2000" u="none" cap="none" strike="noStrike">
                <a:solidFill>
                  <a:schemeClr val="dk1"/>
                </a:solidFill>
                <a:latin typeface="Montserrat"/>
                <a:ea typeface="Montserrat"/>
                <a:cs typeface="Montserrat"/>
                <a:sym typeface="Montserrat"/>
              </a:rPr>
              <a:t> including through the use of the same materials produced by the participants.</a:t>
            </a:r>
            <a:endParaRPr b="0" i="0" sz="2000" u="none" cap="none" strike="noStrike">
              <a:solidFill>
                <a:schemeClr val="dk1"/>
              </a:solidFill>
              <a:latin typeface="Montserrat"/>
              <a:ea typeface="Montserrat"/>
              <a:cs typeface="Montserrat"/>
              <a:sym typeface="Montserrat"/>
            </a:endParaRPr>
          </a:p>
        </p:txBody>
      </p:sp>
      <p:sp>
        <p:nvSpPr>
          <p:cNvPr id="526" name="Google Shape;526;p79"/>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8"/>
          <p:cNvSpPr txBox="1"/>
          <p:nvPr/>
        </p:nvSpPr>
        <p:spPr>
          <a:xfrm>
            <a:off x="93968" y="1617450"/>
            <a:ext cx="83622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So </a:t>
            </a:r>
            <a:r>
              <a:rPr b="0" i="0" lang="it" sz="2000" u="none" cap="none" strike="noStrike">
                <a:solidFill>
                  <a:srgbClr val="000000"/>
                </a:solidFill>
                <a:latin typeface="Montserrat SemiBold"/>
                <a:ea typeface="Montserrat SemiBold"/>
                <a:cs typeface="Montserrat SemiBold"/>
                <a:sym typeface="Montserrat SemiBold"/>
              </a:rPr>
              <a:t>teacher training</a:t>
            </a:r>
            <a:r>
              <a:rPr b="0" i="0" lang="it" sz="2000" u="none" cap="none" strike="noStrike">
                <a:solidFill>
                  <a:srgbClr val="000000"/>
                </a:solidFill>
                <a:latin typeface="Montserrat"/>
                <a:ea typeface="Montserrat"/>
                <a:cs typeface="Montserrat"/>
                <a:sym typeface="Montserrat"/>
              </a:rPr>
              <a:t> appears </a:t>
            </a:r>
            <a:r>
              <a:rPr b="0" i="0" lang="it" sz="2000" u="none" cap="none" strike="noStrike">
                <a:solidFill>
                  <a:srgbClr val="000000"/>
                </a:solidFill>
                <a:latin typeface="Montserrat SemiBold"/>
                <a:ea typeface="Montserrat SemiBold"/>
                <a:cs typeface="Montserrat SemiBold"/>
                <a:sym typeface="Montserrat SemiBold"/>
              </a:rPr>
              <a:t>profoundly relevant</a:t>
            </a:r>
            <a:r>
              <a:rPr b="0" i="0" lang="it" sz="2000" u="none" cap="none" strike="noStrike">
                <a:solidFill>
                  <a:srgbClr val="000000"/>
                </a:solidFill>
                <a:latin typeface="Montserrat"/>
                <a:ea typeface="Montserrat"/>
                <a:cs typeface="Montserrat"/>
                <a:sym typeface="Montserrat"/>
              </a:rPr>
              <a:t> given also the ever-increasing number of support teachers, net of the still </a:t>
            </a:r>
            <a:r>
              <a:rPr b="0" i="0" lang="it" sz="2000" u="none" cap="none" strike="noStrike">
                <a:solidFill>
                  <a:srgbClr val="000000"/>
                </a:solidFill>
                <a:latin typeface="Montserrat SemiBold"/>
                <a:ea typeface="Montserrat SemiBold"/>
                <a:cs typeface="Montserrat SemiBold"/>
                <a:sym typeface="Montserrat SemiBold"/>
              </a:rPr>
              <a:t>very poor results obtained by communication and autonomy assistants, accessibility tools for those with motor difficulties and aids for sensory disabilities. </a:t>
            </a:r>
            <a:endParaRPr b="0" i="0" sz="2000" u="none" cap="none" strike="noStrike">
              <a:solidFill>
                <a:srgbClr val="000000"/>
              </a:solidFill>
              <a:latin typeface="Montserrat SemiBold"/>
              <a:ea typeface="Montserrat SemiBold"/>
              <a:cs typeface="Montserrat SemiBold"/>
              <a:sym typeface="Montserrat SemiBold"/>
            </a:endParaRPr>
          </a:p>
        </p:txBody>
      </p:sp>
      <p:sp>
        <p:nvSpPr>
          <p:cNvPr id="99" name="Google Shape;99;p8"/>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80"/>
          <p:cNvSpPr txBox="1"/>
          <p:nvPr/>
        </p:nvSpPr>
        <p:spPr>
          <a:xfrm>
            <a:off x="76487" y="2325450"/>
            <a:ext cx="8362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But what is Design Thinking? </a:t>
            </a:r>
            <a:endParaRPr b="0" i="0" sz="2000" u="none" cap="none" strike="noStrike">
              <a:solidFill>
                <a:schemeClr val="dk1"/>
              </a:solidFill>
              <a:latin typeface="Montserrat SemiBold"/>
              <a:ea typeface="Montserrat SemiBold"/>
              <a:cs typeface="Montserrat SemiBold"/>
              <a:sym typeface="Montserrat SemiBold"/>
            </a:endParaRPr>
          </a:p>
        </p:txBody>
      </p:sp>
      <p:sp>
        <p:nvSpPr>
          <p:cNvPr id="532" name="Google Shape;532;p80"/>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81"/>
          <p:cNvSpPr txBox="1"/>
          <p:nvPr/>
        </p:nvSpPr>
        <p:spPr>
          <a:xfrm>
            <a:off x="76487" y="1617450"/>
            <a:ext cx="83622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Design Thinking is an iterative process</a:t>
            </a:r>
            <a:r>
              <a:rPr b="0" i="0" lang="it" sz="2000" u="none" cap="none" strike="noStrike">
                <a:solidFill>
                  <a:schemeClr val="dk1"/>
                </a:solidFill>
                <a:latin typeface="Montserrat"/>
                <a:ea typeface="Montserrat"/>
                <a:cs typeface="Montserrat"/>
                <a:sym typeface="Montserrat"/>
              </a:rPr>
              <a:t> in which we seek to </a:t>
            </a:r>
            <a:r>
              <a:rPr b="0" i="0" lang="it" sz="2000" u="none" cap="none" strike="noStrike">
                <a:solidFill>
                  <a:schemeClr val="dk1"/>
                </a:solidFill>
                <a:latin typeface="Montserrat SemiBold"/>
                <a:ea typeface="Montserrat SemiBold"/>
                <a:cs typeface="Montserrat SemiBold"/>
                <a:sym typeface="Montserrat SemiBold"/>
              </a:rPr>
              <a:t>understand the user, challenge assumptions,</a:t>
            </a:r>
            <a:r>
              <a:rPr b="0" i="0" lang="it" sz="2000" u="none" cap="none" strike="noStrike">
                <a:solidFill>
                  <a:schemeClr val="dk1"/>
                </a:solidFill>
                <a:latin typeface="Montserrat"/>
                <a:ea typeface="Montserrat"/>
                <a:cs typeface="Montserrat"/>
                <a:sym typeface="Montserrat"/>
              </a:rPr>
              <a:t> and </a:t>
            </a:r>
            <a:r>
              <a:rPr b="0" i="0" lang="it" sz="2000" u="none" cap="none" strike="noStrike">
                <a:solidFill>
                  <a:schemeClr val="dk1"/>
                </a:solidFill>
                <a:latin typeface="Montserrat SemiBold"/>
                <a:ea typeface="Montserrat SemiBold"/>
                <a:cs typeface="Montserrat SemiBold"/>
                <a:sym typeface="Montserrat SemiBold"/>
              </a:rPr>
              <a:t>redefine problems</a:t>
            </a:r>
            <a:r>
              <a:rPr b="0" i="0" lang="it" sz="2000" u="none" cap="none" strike="noStrike">
                <a:solidFill>
                  <a:schemeClr val="dk1"/>
                </a:solidFill>
                <a:latin typeface="Montserrat"/>
                <a:ea typeface="Montserrat"/>
                <a:cs typeface="Montserrat"/>
                <a:sym typeface="Montserrat"/>
              </a:rPr>
              <a:t> in an attempt to identify alternative strategies and solutions that </a:t>
            </a:r>
            <a:r>
              <a:rPr b="0" i="0" lang="it" sz="2000" u="none" cap="none" strike="noStrike">
                <a:solidFill>
                  <a:schemeClr val="dk1"/>
                </a:solidFill>
                <a:latin typeface="Montserrat SemiBold"/>
                <a:ea typeface="Montserrat SemiBold"/>
                <a:cs typeface="Montserrat SemiBold"/>
                <a:sym typeface="Montserrat SemiBold"/>
              </a:rPr>
              <a:t>might not be instantly apparent with our initial level of understanding. </a:t>
            </a:r>
            <a:endParaRPr b="0" i="0" sz="2000" u="none" cap="none" strike="noStrike">
              <a:solidFill>
                <a:schemeClr val="dk1"/>
              </a:solidFill>
              <a:latin typeface="Montserrat SemiBold"/>
              <a:ea typeface="Montserrat SemiBold"/>
              <a:cs typeface="Montserrat SemiBold"/>
              <a:sym typeface="Montserrat SemiBold"/>
            </a:endParaRPr>
          </a:p>
        </p:txBody>
      </p:sp>
      <p:sp>
        <p:nvSpPr>
          <p:cNvPr id="538" name="Google Shape;538;p81"/>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82"/>
          <p:cNvSpPr txBox="1"/>
          <p:nvPr/>
        </p:nvSpPr>
        <p:spPr>
          <a:xfrm>
            <a:off x="76487" y="1971450"/>
            <a:ext cx="83622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Design Thinking revolves around a deep interest</a:t>
            </a:r>
            <a:r>
              <a:rPr b="0" i="0" lang="it" sz="2000" u="none" cap="none" strike="noStrike">
                <a:solidFill>
                  <a:schemeClr val="dk1"/>
                </a:solidFill>
                <a:latin typeface="Montserrat"/>
                <a:ea typeface="Montserrat"/>
                <a:cs typeface="Montserrat"/>
                <a:sym typeface="Montserrat"/>
              </a:rPr>
              <a:t> in developing an</a:t>
            </a:r>
            <a:r>
              <a:rPr b="0" i="0" lang="it" sz="2000" u="none" cap="none" strike="noStrike">
                <a:solidFill>
                  <a:schemeClr val="dk1"/>
                </a:solidFill>
                <a:latin typeface="Montserrat SemiBold"/>
                <a:ea typeface="Montserrat SemiBold"/>
                <a:cs typeface="Montserrat SemiBold"/>
                <a:sym typeface="Montserrat SemiBold"/>
              </a:rPr>
              <a:t> understanding </a:t>
            </a:r>
            <a:r>
              <a:rPr b="0" i="0" lang="it" sz="2000" u="none" cap="none" strike="noStrike">
                <a:solidFill>
                  <a:schemeClr val="dk1"/>
                </a:solidFill>
                <a:latin typeface="Montserrat"/>
                <a:ea typeface="Montserrat"/>
                <a:cs typeface="Montserrat"/>
                <a:sym typeface="Montserrat"/>
              </a:rPr>
              <a:t>of the </a:t>
            </a:r>
            <a:r>
              <a:rPr b="0" i="0" lang="it" sz="2000" u="none" cap="none" strike="noStrike">
                <a:solidFill>
                  <a:schemeClr val="dk1"/>
                </a:solidFill>
                <a:latin typeface="Montserrat SemiBold"/>
                <a:ea typeface="Montserrat SemiBold"/>
                <a:cs typeface="Montserrat SemiBold"/>
                <a:sym typeface="Montserrat SemiBold"/>
              </a:rPr>
              <a:t>people for whom we’re designing the products or services. </a:t>
            </a:r>
            <a:endParaRPr b="0" i="0" sz="2000" u="none" cap="none" strike="noStrike">
              <a:solidFill>
                <a:schemeClr val="dk1"/>
              </a:solidFill>
              <a:latin typeface="Montserrat"/>
              <a:ea typeface="Montserrat"/>
              <a:cs typeface="Montserrat"/>
              <a:sym typeface="Montserrat"/>
            </a:endParaRPr>
          </a:p>
        </p:txBody>
      </p:sp>
      <p:sp>
        <p:nvSpPr>
          <p:cNvPr id="544" name="Google Shape;544;p82"/>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83"/>
          <p:cNvSpPr txBox="1"/>
          <p:nvPr/>
        </p:nvSpPr>
        <p:spPr>
          <a:xfrm>
            <a:off x="76487" y="1794450"/>
            <a:ext cx="8362200" cy="1554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Design Thinking provides a solution-based approach to solving problems.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It is a way of thinking and working as well as a collection of hands-on methods. </a:t>
            </a:r>
            <a:endParaRPr b="0" i="0" sz="2000" u="none" cap="none" strike="noStrike">
              <a:solidFill>
                <a:schemeClr val="dk1"/>
              </a:solidFill>
              <a:latin typeface="Montserrat"/>
              <a:ea typeface="Montserrat"/>
              <a:cs typeface="Montserrat"/>
              <a:sym typeface="Montserrat"/>
            </a:endParaRPr>
          </a:p>
        </p:txBody>
      </p:sp>
      <p:sp>
        <p:nvSpPr>
          <p:cNvPr id="550" name="Google Shape;550;p83"/>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84"/>
          <p:cNvSpPr txBox="1"/>
          <p:nvPr/>
        </p:nvSpPr>
        <p:spPr>
          <a:xfrm>
            <a:off x="76487" y="1794450"/>
            <a:ext cx="8362200" cy="1554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Design Thinking </a:t>
            </a:r>
            <a:r>
              <a:rPr b="0" i="0" lang="it" sz="2000" u="none" cap="none" strike="noStrike">
                <a:solidFill>
                  <a:schemeClr val="dk1"/>
                </a:solidFill>
                <a:latin typeface="Montserrat"/>
                <a:ea typeface="Montserrat"/>
                <a:cs typeface="Montserrat"/>
                <a:sym typeface="Montserrat"/>
              </a:rPr>
              <a:t>helps in the</a:t>
            </a:r>
            <a:r>
              <a:rPr b="0" i="0" lang="it" sz="2000" u="none" cap="none" strike="noStrike">
                <a:solidFill>
                  <a:schemeClr val="dk1"/>
                </a:solidFill>
                <a:latin typeface="Montserrat SemiBold"/>
                <a:ea typeface="Montserrat SemiBold"/>
                <a:cs typeface="Montserrat SemiBold"/>
                <a:sym typeface="Montserrat SemiBold"/>
              </a:rPr>
              <a:t> process of questioning: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questioning </a:t>
            </a:r>
            <a:r>
              <a:rPr b="0" i="0" lang="it" sz="2000" u="none" cap="none" strike="noStrike">
                <a:solidFill>
                  <a:schemeClr val="dk1"/>
                </a:solidFill>
                <a:latin typeface="Montserrat SemiBold"/>
                <a:ea typeface="Montserrat SemiBold"/>
                <a:cs typeface="Montserrat SemiBold"/>
                <a:sym typeface="Montserrat SemiBold"/>
              </a:rPr>
              <a:t>the problem, </a:t>
            </a:r>
            <a:r>
              <a:rPr b="0" i="0" lang="it" sz="2000" u="none" cap="none" strike="noStrike">
                <a:solidFill>
                  <a:schemeClr val="dk1"/>
                </a:solidFill>
                <a:latin typeface="Montserrat"/>
                <a:ea typeface="Montserrat"/>
                <a:cs typeface="Montserrat"/>
                <a:sym typeface="Montserrat"/>
              </a:rPr>
              <a:t>questioning</a:t>
            </a:r>
            <a:r>
              <a:rPr b="0" i="0" lang="it" sz="2000" u="none" cap="none" strike="noStrike">
                <a:solidFill>
                  <a:schemeClr val="dk1"/>
                </a:solidFill>
                <a:latin typeface="Montserrat SemiBold"/>
                <a:ea typeface="Montserrat SemiBold"/>
                <a:cs typeface="Montserrat SemiBold"/>
                <a:sym typeface="Montserrat SemiBold"/>
              </a:rPr>
              <a:t> the assumptions </a:t>
            </a:r>
            <a:r>
              <a:rPr b="0" i="0" lang="it" sz="2000" u="none" cap="none" strike="noStrike">
                <a:solidFill>
                  <a:schemeClr val="dk1"/>
                </a:solidFill>
                <a:latin typeface="Montserrat"/>
                <a:ea typeface="Montserrat"/>
                <a:cs typeface="Montserrat"/>
                <a:sym typeface="Montserrat"/>
              </a:rPr>
              <a:t>and questioning </a:t>
            </a:r>
            <a:r>
              <a:rPr b="0" i="0" lang="it" sz="2000" u="none" cap="none" strike="noStrike">
                <a:solidFill>
                  <a:schemeClr val="dk1"/>
                </a:solidFill>
                <a:latin typeface="Montserrat SemiBold"/>
                <a:ea typeface="Montserrat SemiBold"/>
                <a:cs typeface="Montserrat SemiBold"/>
                <a:sym typeface="Montserrat SemiBold"/>
              </a:rPr>
              <a:t>the implications. </a:t>
            </a:r>
            <a:endParaRPr b="0" i="0" sz="2000" u="none" cap="none" strike="noStrike">
              <a:solidFill>
                <a:schemeClr val="dk1"/>
              </a:solidFill>
              <a:latin typeface="Montserrat"/>
              <a:ea typeface="Montserrat"/>
              <a:cs typeface="Montserrat"/>
              <a:sym typeface="Montserrat"/>
            </a:endParaRPr>
          </a:p>
        </p:txBody>
      </p:sp>
      <p:sp>
        <p:nvSpPr>
          <p:cNvPr id="556" name="Google Shape;556;p84"/>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85"/>
          <p:cNvSpPr txBox="1"/>
          <p:nvPr/>
        </p:nvSpPr>
        <p:spPr>
          <a:xfrm>
            <a:off x="76487" y="2148450"/>
            <a:ext cx="8362200" cy="84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Design Thinking involves ongoing experimentation: </a:t>
            </a:r>
            <a:r>
              <a:rPr b="0" i="0" lang="it" sz="2000" u="none" cap="none" strike="noStrike">
                <a:solidFill>
                  <a:schemeClr val="dk1"/>
                </a:solidFill>
                <a:latin typeface="Montserrat"/>
                <a:ea typeface="Montserrat"/>
                <a:cs typeface="Montserrat"/>
                <a:sym typeface="Montserrat"/>
              </a:rPr>
              <a:t>sketching, prototyping, testing, and trying out concepts and ideas. </a:t>
            </a:r>
            <a:endParaRPr b="0" i="0" sz="2000" u="none" cap="none" strike="noStrike">
              <a:solidFill>
                <a:schemeClr val="dk1"/>
              </a:solidFill>
              <a:latin typeface="Montserrat"/>
              <a:ea typeface="Montserrat"/>
              <a:cs typeface="Montserrat"/>
              <a:sym typeface="Montserrat"/>
            </a:endParaRPr>
          </a:p>
        </p:txBody>
      </p:sp>
      <p:sp>
        <p:nvSpPr>
          <p:cNvPr id="562" name="Google Shape;562;p85"/>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86"/>
          <p:cNvSpPr txBox="1"/>
          <p:nvPr/>
        </p:nvSpPr>
        <p:spPr>
          <a:xfrm>
            <a:off x="76497" y="1617450"/>
            <a:ext cx="83622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We’ll take into consideration the</a:t>
            </a:r>
            <a:r>
              <a:rPr b="0" i="0" lang="it" sz="2000" u="none" cap="none" strike="noStrike">
                <a:solidFill>
                  <a:schemeClr val="dk1"/>
                </a:solidFill>
                <a:latin typeface="Montserrat SemiBold"/>
                <a:ea typeface="Montserrat SemiBold"/>
                <a:cs typeface="Montserrat SemiBold"/>
                <a:sym typeface="Montserrat SemiBold"/>
              </a:rPr>
              <a:t> 5-phase model </a:t>
            </a:r>
            <a:r>
              <a:rPr b="0" i="0" lang="it" sz="2000" u="none" cap="none" strike="noStrike">
                <a:solidFill>
                  <a:schemeClr val="dk1"/>
                </a:solidFill>
                <a:latin typeface="Montserrat"/>
                <a:ea typeface="Montserrat"/>
                <a:cs typeface="Montserrat"/>
                <a:sym typeface="Montserrat"/>
              </a:rPr>
              <a:t>proposed by the </a:t>
            </a:r>
            <a:r>
              <a:rPr b="0" i="0" lang="it" sz="2000" u="none" cap="none" strike="noStrike">
                <a:solidFill>
                  <a:schemeClr val="dk1"/>
                </a:solidFill>
                <a:latin typeface="Montserrat SemiBold"/>
                <a:ea typeface="Montserrat SemiBold"/>
                <a:cs typeface="Montserrat SemiBold"/>
                <a:sym typeface="Montserrat SemiBold"/>
              </a:rPr>
              <a:t>Hasso-Plattner Institute of Design at Stanford</a:t>
            </a:r>
            <a:r>
              <a:rPr b="0" i="0" lang="it" sz="2000" u="none" cap="none" strike="noStrike">
                <a:solidFill>
                  <a:schemeClr val="dk1"/>
                </a:solidFill>
                <a:latin typeface="Montserrat"/>
                <a:ea typeface="Montserrat"/>
                <a:cs typeface="Montserrat"/>
                <a:sym typeface="Montserrat"/>
              </a:rPr>
              <a:t>, </a:t>
            </a:r>
            <a:r>
              <a:rPr b="0" i="0" lang="it" sz="2000" u="none" cap="none" strike="noStrike">
                <a:solidFill>
                  <a:schemeClr val="dk1"/>
                </a:solidFill>
                <a:latin typeface="Montserrat SemiBold"/>
                <a:ea typeface="Montserrat SemiBold"/>
                <a:cs typeface="Montserrat SemiBold"/>
                <a:sym typeface="Montserrat SemiBold"/>
              </a:rPr>
              <a:t>the d.school.</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We’ve chosen d.school’s approach because they’re at the </a:t>
            </a:r>
            <a:r>
              <a:rPr b="0" i="0" lang="it" sz="2000" u="none" cap="none" strike="noStrike">
                <a:solidFill>
                  <a:schemeClr val="dk1"/>
                </a:solidFill>
                <a:latin typeface="Montserrat SemiBold"/>
                <a:ea typeface="Montserrat SemiBold"/>
                <a:cs typeface="Montserrat SemiBold"/>
                <a:sym typeface="Montserrat SemiBold"/>
              </a:rPr>
              <a:t>forefront of applying and teaching Design Thinking.</a:t>
            </a:r>
            <a:r>
              <a:rPr b="0" i="0" lang="it" sz="2000" u="none" cap="none" strike="noStrike">
                <a:solidFill>
                  <a:schemeClr val="dk1"/>
                </a:solidFill>
                <a:latin typeface="Montserrat"/>
                <a:ea typeface="Montserrat"/>
                <a:cs typeface="Montserrat"/>
                <a:sym typeface="Montserrat"/>
              </a:rPr>
              <a:t> </a:t>
            </a:r>
            <a:endParaRPr b="0" i="0" sz="2000" u="none" cap="none" strike="noStrike">
              <a:solidFill>
                <a:schemeClr val="dk1"/>
              </a:solidFill>
              <a:latin typeface="Montserrat"/>
              <a:ea typeface="Montserrat"/>
              <a:cs typeface="Montserrat"/>
              <a:sym typeface="Montserrat"/>
            </a:endParaRPr>
          </a:p>
        </p:txBody>
      </p:sp>
      <p:sp>
        <p:nvSpPr>
          <p:cNvPr id="568" name="Google Shape;568;p86"/>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87"/>
          <p:cNvSpPr txBox="1"/>
          <p:nvPr/>
        </p:nvSpPr>
        <p:spPr>
          <a:xfrm>
            <a:off x="76487" y="1794450"/>
            <a:ext cx="8362200" cy="1554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All variants of Design Thinking</a:t>
            </a:r>
            <a:r>
              <a:rPr b="0" i="0" lang="it" sz="2000" u="none" cap="none" strike="noStrike">
                <a:solidFill>
                  <a:schemeClr val="dk1"/>
                </a:solidFill>
                <a:latin typeface="Montserrat"/>
                <a:ea typeface="Montserrat"/>
                <a:cs typeface="Montserrat"/>
                <a:sym typeface="Montserrat"/>
              </a:rPr>
              <a:t> are very similar and embody the </a:t>
            </a:r>
            <a:r>
              <a:rPr b="0" i="0" lang="it" sz="2000" u="none" cap="none" strike="noStrike">
                <a:solidFill>
                  <a:schemeClr val="dk1"/>
                </a:solidFill>
                <a:latin typeface="Montserrat SemiBold"/>
                <a:ea typeface="Montserrat SemiBold"/>
                <a:cs typeface="Montserrat SemiBold"/>
                <a:sym typeface="Montserrat SemiBold"/>
              </a:rPr>
              <a:t>same principles, </a:t>
            </a:r>
            <a:r>
              <a:rPr b="0" i="0" lang="it" sz="2000" u="none" cap="none" strike="noStrike">
                <a:solidFill>
                  <a:schemeClr val="dk1"/>
                </a:solidFill>
                <a:latin typeface="Montserrat"/>
                <a:ea typeface="Montserrat"/>
                <a:cs typeface="Montserrat"/>
                <a:sym typeface="Montserrat"/>
              </a:rPr>
              <a:t>which were first </a:t>
            </a:r>
            <a:r>
              <a:rPr b="0" i="0" lang="it" sz="2000" u="none" cap="none" strike="noStrike">
                <a:solidFill>
                  <a:schemeClr val="dk1"/>
                </a:solidFill>
                <a:latin typeface="Montserrat SemiBold"/>
                <a:ea typeface="Montserrat SemiBold"/>
                <a:cs typeface="Montserrat SemiBold"/>
                <a:sym typeface="Montserrat SemiBold"/>
              </a:rPr>
              <a:t>described </a:t>
            </a:r>
            <a:r>
              <a:rPr b="0" i="0" lang="it" sz="2000" u="none" cap="none" strike="noStrike">
                <a:solidFill>
                  <a:schemeClr val="dk1"/>
                </a:solidFill>
                <a:latin typeface="Montserrat"/>
                <a:ea typeface="Montserrat"/>
                <a:cs typeface="Montserrat"/>
                <a:sym typeface="Montserrat"/>
              </a:rPr>
              <a:t>by </a:t>
            </a:r>
            <a:r>
              <a:rPr b="0" i="0" lang="it" sz="2000" u="none" cap="none" strike="noStrike">
                <a:solidFill>
                  <a:schemeClr val="dk1"/>
                </a:solidFill>
                <a:latin typeface="Montserrat SemiBold"/>
                <a:ea typeface="Montserrat SemiBold"/>
                <a:cs typeface="Montserrat SemiBold"/>
                <a:sym typeface="Montserrat SemiBold"/>
              </a:rPr>
              <a:t>Nobel Prize laureate Herbert Simon in The Sciences of the Artificial in 1969. </a:t>
            </a:r>
            <a:endParaRPr b="0" i="0" sz="2000" u="none" cap="none" strike="noStrike">
              <a:solidFill>
                <a:schemeClr val="dk1"/>
              </a:solidFill>
              <a:latin typeface="Montserrat SemiBold"/>
              <a:ea typeface="Montserrat SemiBold"/>
              <a:cs typeface="Montserrat SemiBold"/>
              <a:sym typeface="Montserrat SemiBold"/>
            </a:endParaRPr>
          </a:p>
        </p:txBody>
      </p:sp>
      <p:sp>
        <p:nvSpPr>
          <p:cNvPr id="574" name="Google Shape;574;p87"/>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88"/>
          <p:cNvSpPr txBox="1"/>
          <p:nvPr/>
        </p:nvSpPr>
        <p:spPr>
          <a:xfrm>
            <a:off x="87738" y="909450"/>
            <a:ext cx="8362200" cy="3324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5-phases:</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SemiBold"/>
              <a:ea typeface="Montserrat SemiBold"/>
              <a:cs typeface="Montserrat SemiBold"/>
              <a:sym typeface="Montserrat SemiBold"/>
            </a:endParaRPr>
          </a:p>
          <a:p>
            <a:pPr indent="-355600" lvl="0" marL="457200" marR="0" rtl="0" algn="l">
              <a:lnSpc>
                <a:spcPct val="115000"/>
              </a:lnSpc>
              <a:spcBef>
                <a:spcPts val="0"/>
              </a:spcBef>
              <a:spcAft>
                <a:spcPts val="0"/>
              </a:spcAft>
              <a:buClr>
                <a:schemeClr val="dk1"/>
              </a:buClr>
              <a:buSzPts val="2000"/>
              <a:buFont typeface="Montserrat SemiBold"/>
              <a:buAutoNum type="arabicPeriod"/>
            </a:pPr>
            <a:r>
              <a:rPr b="0" i="0" lang="it" sz="2000" u="none" cap="none" strike="noStrike">
                <a:solidFill>
                  <a:schemeClr val="dk1"/>
                </a:solidFill>
                <a:latin typeface="Montserrat SemiBold"/>
                <a:ea typeface="Montserrat SemiBold"/>
                <a:cs typeface="Montserrat SemiBold"/>
                <a:sym typeface="Montserrat SemiBold"/>
              </a:rPr>
              <a:t>Empathise </a:t>
            </a:r>
            <a:r>
              <a:rPr b="0" i="0" lang="it" sz="2000" u="none" cap="none" strike="noStrike">
                <a:solidFill>
                  <a:schemeClr val="dk1"/>
                </a:solidFill>
                <a:latin typeface="Montserrat"/>
                <a:ea typeface="Montserrat"/>
                <a:cs typeface="Montserrat"/>
                <a:sym typeface="Montserrat"/>
              </a:rPr>
              <a:t>– with your users  </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Montserrat SemiBold"/>
              <a:buAutoNum type="arabicPeriod"/>
            </a:pPr>
            <a:r>
              <a:rPr b="0" i="0" lang="it" sz="2000" u="none" cap="none" strike="noStrike">
                <a:solidFill>
                  <a:schemeClr val="dk1"/>
                </a:solidFill>
                <a:latin typeface="Montserrat SemiBold"/>
                <a:ea typeface="Montserrat SemiBold"/>
                <a:cs typeface="Montserrat SemiBold"/>
                <a:sym typeface="Montserrat SemiBold"/>
              </a:rPr>
              <a:t>Define </a:t>
            </a:r>
            <a:r>
              <a:rPr b="0" i="0" lang="it" sz="2000" u="none" cap="none" strike="noStrike">
                <a:solidFill>
                  <a:schemeClr val="dk1"/>
                </a:solidFill>
                <a:latin typeface="Montserrat"/>
                <a:ea typeface="Montserrat"/>
                <a:cs typeface="Montserrat"/>
                <a:sym typeface="Montserrat"/>
              </a:rPr>
              <a:t>– your users’ needs, their problem, and your insights </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Montserrat SemiBold"/>
              <a:buAutoNum type="arabicPeriod"/>
            </a:pPr>
            <a:r>
              <a:rPr b="0" i="0" lang="it" sz="2000" u="none" cap="none" strike="noStrike">
                <a:solidFill>
                  <a:schemeClr val="dk1"/>
                </a:solidFill>
                <a:latin typeface="Montserrat SemiBold"/>
                <a:ea typeface="Montserrat SemiBold"/>
                <a:cs typeface="Montserrat SemiBold"/>
                <a:sym typeface="Montserrat SemiBold"/>
              </a:rPr>
              <a:t>Ideate </a:t>
            </a:r>
            <a:r>
              <a:rPr b="0" i="0" lang="it" sz="2000" u="none" cap="none" strike="noStrike">
                <a:solidFill>
                  <a:schemeClr val="dk1"/>
                </a:solidFill>
                <a:latin typeface="Montserrat"/>
                <a:ea typeface="Montserrat"/>
                <a:cs typeface="Montserrat"/>
                <a:sym typeface="Montserrat"/>
              </a:rPr>
              <a:t>– by challenging assumptions and creating ideas for innovative solutions</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Montserrat SemiBold"/>
              <a:buAutoNum type="arabicPeriod"/>
            </a:pPr>
            <a:r>
              <a:rPr b="0" i="0" lang="it" sz="2000" u="none" cap="none" strike="noStrike">
                <a:solidFill>
                  <a:schemeClr val="dk1"/>
                </a:solidFill>
                <a:latin typeface="Montserrat SemiBold"/>
                <a:ea typeface="Montserrat SemiBold"/>
                <a:cs typeface="Montserrat SemiBold"/>
                <a:sym typeface="Montserrat SemiBold"/>
              </a:rPr>
              <a:t>Prototype</a:t>
            </a:r>
            <a:r>
              <a:rPr b="0" i="0" lang="it" sz="2000" u="none" cap="none" strike="noStrike">
                <a:solidFill>
                  <a:schemeClr val="dk1"/>
                </a:solidFill>
                <a:latin typeface="Montserrat"/>
                <a:ea typeface="Montserrat"/>
                <a:cs typeface="Montserrat"/>
                <a:sym typeface="Montserrat"/>
              </a:rPr>
              <a:t> – to start creating solutions</a:t>
            </a:r>
            <a:r>
              <a:rPr b="0" i="0" lang="it" sz="2000" u="none" cap="none" strike="noStrike">
                <a:solidFill>
                  <a:schemeClr val="dk1"/>
                </a:solidFill>
                <a:latin typeface="Montserrat SemiBold"/>
                <a:ea typeface="Montserrat SemiBold"/>
                <a:cs typeface="Montserrat SemiBold"/>
                <a:sym typeface="Montserrat SemiBold"/>
              </a:rPr>
              <a:t>  </a:t>
            </a:r>
            <a:endParaRPr b="0" i="0" sz="2000" u="none" cap="none" strike="noStrike">
              <a:solidFill>
                <a:schemeClr val="dk1"/>
              </a:solidFill>
              <a:latin typeface="Montserrat SemiBold"/>
              <a:ea typeface="Montserrat SemiBold"/>
              <a:cs typeface="Montserrat SemiBold"/>
              <a:sym typeface="Montserrat SemiBold"/>
            </a:endParaRPr>
          </a:p>
          <a:p>
            <a:pPr indent="-355600" lvl="0" marL="457200" marR="0" rtl="0" algn="l">
              <a:lnSpc>
                <a:spcPct val="115000"/>
              </a:lnSpc>
              <a:spcBef>
                <a:spcPts val="0"/>
              </a:spcBef>
              <a:spcAft>
                <a:spcPts val="0"/>
              </a:spcAft>
              <a:buClr>
                <a:schemeClr val="dk1"/>
              </a:buClr>
              <a:buSzPts val="2000"/>
              <a:buFont typeface="Montserrat SemiBold"/>
              <a:buAutoNum type="arabicPeriod"/>
            </a:pPr>
            <a:r>
              <a:rPr b="0" i="0" lang="it" sz="2000" u="none" cap="none" strike="noStrike">
                <a:solidFill>
                  <a:schemeClr val="dk1"/>
                </a:solidFill>
                <a:latin typeface="Montserrat SemiBold"/>
                <a:ea typeface="Montserrat SemiBold"/>
                <a:cs typeface="Montserrat SemiBold"/>
                <a:sym typeface="Montserrat SemiBold"/>
              </a:rPr>
              <a:t>Test</a:t>
            </a:r>
            <a:r>
              <a:rPr b="0" i="0" lang="it" sz="2000" u="none" cap="none" strike="noStrike">
                <a:solidFill>
                  <a:schemeClr val="dk1"/>
                </a:solidFill>
                <a:latin typeface="Montserrat"/>
                <a:ea typeface="Montserrat"/>
                <a:cs typeface="Montserrat"/>
                <a:sym typeface="Montserrat"/>
              </a:rPr>
              <a:t> – solutions It is important to note that the five phases, stages, or modes are not always sequential. </a:t>
            </a:r>
            <a:endParaRPr b="0" i="0" sz="2000" u="none" cap="none" strike="noStrike">
              <a:solidFill>
                <a:schemeClr val="dk1"/>
              </a:solidFill>
              <a:latin typeface="Montserrat"/>
              <a:ea typeface="Montserrat"/>
              <a:cs typeface="Montserrat"/>
              <a:sym typeface="Montserrat"/>
            </a:endParaRPr>
          </a:p>
        </p:txBody>
      </p:sp>
      <p:sp>
        <p:nvSpPr>
          <p:cNvPr id="580" name="Google Shape;580;p88"/>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89"/>
          <p:cNvSpPr txBox="1"/>
          <p:nvPr/>
        </p:nvSpPr>
        <p:spPr>
          <a:xfrm>
            <a:off x="87738" y="1794450"/>
            <a:ext cx="8362200" cy="1554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They do </a:t>
            </a:r>
            <a:r>
              <a:rPr b="0" i="0" lang="it" sz="2000" u="none" cap="none" strike="noStrike">
                <a:solidFill>
                  <a:schemeClr val="dk1"/>
                </a:solidFill>
                <a:latin typeface="Montserrat SemiBold"/>
                <a:ea typeface="Montserrat SemiBold"/>
                <a:cs typeface="Montserrat SemiBold"/>
                <a:sym typeface="Montserrat SemiBold"/>
              </a:rPr>
              <a:t>not have to follow any specific order</a:t>
            </a:r>
            <a:r>
              <a:rPr b="0" i="0" lang="it" sz="2000" u="none" cap="none" strike="noStrike">
                <a:solidFill>
                  <a:schemeClr val="dk1"/>
                </a:solidFill>
                <a:latin typeface="Montserrat"/>
                <a:ea typeface="Montserrat"/>
                <a:cs typeface="Montserrat"/>
                <a:sym typeface="Montserrat"/>
              </a:rPr>
              <a:t> and can often occur </a:t>
            </a:r>
            <a:r>
              <a:rPr b="0" i="0" lang="it" sz="2000" u="none" cap="none" strike="noStrike">
                <a:solidFill>
                  <a:schemeClr val="dk1"/>
                </a:solidFill>
                <a:latin typeface="Montserrat SemiBold"/>
                <a:ea typeface="Montserrat SemiBold"/>
                <a:cs typeface="Montserrat SemiBold"/>
                <a:sym typeface="Montserrat SemiBold"/>
              </a:rPr>
              <a:t>in parallel and repeat iteratively.</a:t>
            </a:r>
            <a:r>
              <a:rPr b="0" i="0" lang="it" sz="2000" u="none" cap="none" strike="noStrike">
                <a:solidFill>
                  <a:schemeClr val="dk1"/>
                </a:solidFill>
                <a:latin typeface="Montserrat"/>
                <a:ea typeface="Montserrat"/>
                <a:cs typeface="Montserrat"/>
                <a:sym typeface="Montserrat"/>
              </a:rPr>
              <a:t> Given that, you should consider these phases </a:t>
            </a:r>
            <a:r>
              <a:rPr b="0" i="0" lang="it" sz="2000" u="none" cap="none" strike="noStrike">
                <a:solidFill>
                  <a:schemeClr val="dk1"/>
                </a:solidFill>
                <a:latin typeface="Montserrat SemiBold"/>
                <a:ea typeface="Montserrat SemiBold"/>
                <a:cs typeface="Montserrat SemiBold"/>
                <a:sym typeface="Montserrat SemiBold"/>
              </a:rPr>
              <a:t>as the modes or phases that contribute to an innovative project, rather than sequential steps.</a:t>
            </a:r>
            <a:endParaRPr b="0" i="0" sz="2000" u="none" cap="none" strike="noStrike">
              <a:solidFill>
                <a:schemeClr val="dk1"/>
              </a:solidFill>
              <a:latin typeface="Montserrat SemiBold"/>
              <a:ea typeface="Montserrat SemiBold"/>
              <a:cs typeface="Montserrat SemiBold"/>
              <a:sym typeface="Montserrat SemiBold"/>
            </a:endParaRPr>
          </a:p>
        </p:txBody>
      </p:sp>
      <p:sp>
        <p:nvSpPr>
          <p:cNvPr id="586" name="Google Shape;586;p89"/>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9"/>
          <p:cNvSpPr txBox="1"/>
          <p:nvPr/>
        </p:nvSpPr>
        <p:spPr>
          <a:xfrm>
            <a:off x="93968" y="1617450"/>
            <a:ext cx="83622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rgbClr val="000000"/>
                </a:solidFill>
                <a:latin typeface="Montserrat"/>
                <a:ea typeface="Montserrat"/>
                <a:cs typeface="Montserrat"/>
                <a:sym typeface="Montserrat"/>
              </a:rPr>
              <a:t>The project involved </a:t>
            </a:r>
            <a:r>
              <a:rPr b="0" i="0" lang="it" sz="2000" u="none" cap="none" strike="noStrike">
                <a:solidFill>
                  <a:srgbClr val="000000"/>
                </a:solidFill>
                <a:latin typeface="Montserrat SemiBold"/>
                <a:ea typeface="Montserrat SemiBold"/>
                <a:cs typeface="Montserrat SemiBold"/>
                <a:sym typeface="Montserrat SemiBold"/>
              </a:rPr>
              <a:t>52 partners from 5 different regions</a:t>
            </a:r>
            <a:r>
              <a:rPr b="0" i="0" lang="it" sz="2000" u="none" cap="none" strike="noStrike">
                <a:solidFill>
                  <a:srgbClr val="000000"/>
                </a:solidFill>
                <a:latin typeface="Montserrat"/>
                <a:ea typeface="Montserrat"/>
                <a:cs typeface="Montserrat"/>
                <a:sym typeface="Montserrat"/>
              </a:rPr>
              <a:t> </a:t>
            </a:r>
            <a:r>
              <a:rPr b="0" i="0" lang="it" sz="2000" u="none" cap="none" strike="noStrike">
                <a:solidFill>
                  <a:srgbClr val="000000"/>
                </a:solidFill>
                <a:latin typeface="Montserrat SemiBold"/>
                <a:ea typeface="Montserrat SemiBold"/>
                <a:cs typeface="Montserrat SemiBold"/>
                <a:sym typeface="Montserrat SemiBold"/>
              </a:rPr>
              <a:t>for 3 years in promoting an equitable school and environments</a:t>
            </a:r>
            <a:r>
              <a:rPr b="0" i="0" lang="it" sz="2000" u="none" cap="none" strike="noStrike">
                <a:solidFill>
                  <a:srgbClr val="000000"/>
                </a:solidFill>
                <a:latin typeface="Montserrat"/>
                <a:ea typeface="Montserrat"/>
                <a:cs typeface="Montserrat"/>
                <a:sym typeface="Montserrat"/>
              </a:rPr>
              <a:t> </a:t>
            </a:r>
            <a:r>
              <a:rPr b="0" i="0" lang="it" sz="2000" u="none" cap="none" strike="noStrike">
                <a:solidFill>
                  <a:srgbClr val="000000"/>
                </a:solidFill>
                <a:latin typeface="Montserrat SemiBold"/>
                <a:ea typeface="Montserrat SemiBold"/>
                <a:cs typeface="Montserrat SemiBold"/>
                <a:sym typeface="Montserrat SemiBold"/>
              </a:rPr>
              <a:t>accessible </a:t>
            </a:r>
            <a:r>
              <a:rPr b="0" i="0" lang="it" sz="2000" u="none" cap="none" strike="noStrike">
                <a:solidFill>
                  <a:srgbClr val="000000"/>
                </a:solidFill>
                <a:latin typeface="Montserrat"/>
                <a:ea typeface="Montserrat"/>
                <a:cs typeface="Montserrat"/>
                <a:sym typeface="Montserrat"/>
              </a:rPr>
              <a:t>to all, through technologies, professional skills of teachers and educators, public and media representation of frailty, and educational and vocational guidance.</a:t>
            </a:r>
            <a:endParaRPr b="0" i="0" sz="2000" u="none" cap="none" strike="noStrike">
              <a:solidFill>
                <a:srgbClr val="000000"/>
              </a:solidFill>
              <a:latin typeface="Montserrat"/>
              <a:ea typeface="Montserrat"/>
              <a:cs typeface="Montserrat"/>
              <a:sym typeface="Montserrat"/>
            </a:endParaRPr>
          </a:p>
        </p:txBody>
      </p:sp>
      <p:sp>
        <p:nvSpPr>
          <p:cNvPr id="105" name="Google Shape;105;p9"/>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90"/>
          <p:cNvSpPr txBox="1"/>
          <p:nvPr/>
        </p:nvSpPr>
        <p:spPr>
          <a:xfrm>
            <a:off x="110238" y="2148450"/>
            <a:ext cx="8362200" cy="84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What is the utility </a:t>
            </a:r>
            <a:r>
              <a:rPr b="0" i="0" lang="it" sz="2000" u="none" cap="none" strike="noStrike">
                <a:solidFill>
                  <a:schemeClr val="dk1"/>
                </a:solidFill>
                <a:latin typeface="Montserrat"/>
                <a:ea typeface="Montserrat"/>
                <a:cs typeface="Montserrat"/>
                <a:sym typeface="Montserrat"/>
              </a:rPr>
              <a:t>of Design Thinking </a:t>
            </a:r>
            <a:r>
              <a:rPr b="0" i="0" lang="it" sz="2000" u="none" cap="none" strike="noStrike">
                <a:solidFill>
                  <a:schemeClr val="dk1"/>
                </a:solidFill>
                <a:latin typeface="Montserrat SemiBold"/>
                <a:ea typeface="Montserrat SemiBold"/>
                <a:cs typeface="Montserrat SemiBold"/>
                <a:sym typeface="Montserrat SemiBold"/>
              </a:rPr>
              <a:t>to promote systemic Instructional Design Practices in the workplace?</a:t>
            </a:r>
            <a:endParaRPr b="0" i="0" sz="2000" u="none" cap="none" strike="noStrike">
              <a:solidFill>
                <a:schemeClr val="dk1"/>
              </a:solidFill>
              <a:latin typeface="Montserrat SemiBold"/>
              <a:ea typeface="Montserrat SemiBold"/>
              <a:cs typeface="Montserrat SemiBold"/>
              <a:sym typeface="Montserrat SemiBold"/>
            </a:endParaRPr>
          </a:p>
        </p:txBody>
      </p:sp>
      <p:sp>
        <p:nvSpPr>
          <p:cNvPr id="592" name="Google Shape;592;p90"/>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91"/>
          <p:cNvSpPr txBox="1"/>
          <p:nvPr/>
        </p:nvSpPr>
        <p:spPr>
          <a:xfrm>
            <a:off x="110238" y="1794450"/>
            <a:ext cx="8362200" cy="1554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Synergies </a:t>
            </a:r>
            <a:r>
              <a:rPr b="0" i="0" lang="it" sz="2000" u="none" cap="none" strike="noStrike">
                <a:solidFill>
                  <a:schemeClr val="dk1"/>
                </a:solidFill>
                <a:latin typeface="Montserrat"/>
                <a:ea typeface="Montserrat"/>
                <a:cs typeface="Montserrat"/>
                <a:sym typeface="Montserrat"/>
              </a:rPr>
              <a:t>exist </a:t>
            </a:r>
            <a:r>
              <a:rPr b="0" i="0" lang="it" sz="2000" u="none" cap="none" strike="noStrike">
                <a:solidFill>
                  <a:schemeClr val="dk1"/>
                </a:solidFill>
                <a:latin typeface="Montserrat SemiBold"/>
                <a:ea typeface="Montserrat SemiBold"/>
                <a:cs typeface="Montserrat SemiBold"/>
                <a:sym typeface="Montserrat SemiBold"/>
              </a:rPr>
              <a:t>between instructional design (ID) and design thinking,</a:t>
            </a:r>
            <a:r>
              <a:rPr b="0" i="0" lang="it" sz="2000" u="none" cap="none" strike="noStrike">
                <a:solidFill>
                  <a:schemeClr val="dk1"/>
                </a:solidFill>
                <a:latin typeface="Montserrat"/>
                <a:ea typeface="Montserrat"/>
                <a:cs typeface="Montserrat"/>
                <a:sym typeface="Montserrat"/>
              </a:rPr>
              <a:t> although it is not yet clear how, and to what effect, design thinking can be used in the development of instructional materials.</a:t>
            </a:r>
            <a:endParaRPr b="0" i="0" sz="2000" u="none" cap="none" strike="noStrike">
              <a:solidFill>
                <a:schemeClr val="dk1"/>
              </a:solidFill>
              <a:latin typeface="Montserrat"/>
              <a:ea typeface="Montserrat"/>
              <a:cs typeface="Montserrat"/>
              <a:sym typeface="Montserrat"/>
            </a:endParaRPr>
          </a:p>
        </p:txBody>
      </p:sp>
      <p:sp>
        <p:nvSpPr>
          <p:cNvPr id="598" name="Google Shape;598;p91"/>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92"/>
          <p:cNvSpPr txBox="1"/>
          <p:nvPr/>
        </p:nvSpPr>
        <p:spPr>
          <a:xfrm>
            <a:off x="65218" y="1263450"/>
            <a:ext cx="8362200" cy="261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Traditionally Instructional Design</a:t>
            </a:r>
            <a:r>
              <a:rPr b="0" i="0" lang="it" sz="2000" u="none" cap="none" strike="noStrike">
                <a:solidFill>
                  <a:schemeClr val="dk1"/>
                </a:solidFill>
                <a:latin typeface="Montserrat"/>
                <a:ea typeface="Montserrat"/>
                <a:cs typeface="Montserrat"/>
                <a:sym typeface="Montserrat"/>
              </a:rPr>
              <a:t> </a:t>
            </a:r>
            <a:r>
              <a:rPr b="0" i="0" lang="it" sz="2000" u="none" cap="none" strike="noStrike">
                <a:solidFill>
                  <a:schemeClr val="dk1"/>
                </a:solidFill>
                <a:latin typeface="Montserrat SemiBold"/>
                <a:ea typeface="Montserrat SemiBold"/>
                <a:cs typeface="Montserrat SemiBold"/>
                <a:sym typeface="Montserrat SemiBold"/>
              </a:rPr>
              <a:t>models were slow and inflexible </a:t>
            </a:r>
            <a:r>
              <a:rPr b="0" i="0" lang="it" sz="2000" u="none" cap="none" strike="noStrike">
                <a:solidFill>
                  <a:schemeClr val="dk1"/>
                </a:solidFill>
                <a:latin typeface="Montserrat"/>
                <a:ea typeface="Montserrat"/>
                <a:cs typeface="Montserrat"/>
                <a:sym typeface="Montserrat"/>
              </a:rPr>
              <a:t>due to linear design stages which must be completed step by step and </a:t>
            </a:r>
            <a:r>
              <a:rPr b="0" i="0" lang="it" sz="2000" u="none" cap="none" strike="noStrike">
                <a:solidFill>
                  <a:schemeClr val="dk1"/>
                </a:solidFill>
                <a:latin typeface="Montserrat SemiBold"/>
                <a:ea typeface="Montserrat SemiBold"/>
                <a:cs typeface="Montserrat SemiBold"/>
                <a:sym typeface="Montserrat SemiBold"/>
              </a:rPr>
              <a:t>focus too much on content and not enough on student-educator interaction. </a:t>
            </a:r>
            <a:endParaRPr b="0" i="0" sz="2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Then</a:t>
            </a:r>
            <a:r>
              <a:rPr b="0" i="0" lang="it" sz="2000" u="none" cap="none" strike="noStrike">
                <a:solidFill>
                  <a:schemeClr val="dk1"/>
                </a:solidFill>
                <a:latin typeface="Montserrat"/>
                <a:ea typeface="Montserrat"/>
                <a:cs typeface="Montserrat"/>
                <a:sym typeface="Montserrat"/>
              </a:rPr>
              <a:t>, the focus of design has moved </a:t>
            </a:r>
            <a:r>
              <a:rPr b="0" i="0" lang="it" sz="2000" u="none" cap="none" strike="noStrike">
                <a:solidFill>
                  <a:schemeClr val="dk1"/>
                </a:solidFill>
                <a:latin typeface="Montserrat SemiBold"/>
                <a:ea typeface="Montserrat SemiBold"/>
                <a:cs typeface="Montserrat SemiBold"/>
                <a:sym typeface="Montserrat SemiBold"/>
              </a:rPr>
              <a:t>from content creation to learning experience, an emphasis on speed, flexibility and non-linear processes. </a:t>
            </a:r>
            <a:endParaRPr b="0" i="0" sz="2000" u="none" cap="none" strike="noStrike">
              <a:solidFill>
                <a:schemeClr val="dk1"/>
              </a:solidFill>
              <a:latin typeface="Montserrat SemiBold"/>
              <a:ea typeface="Montserrat SemiBold"/>
              <a:cs typeface="Montserrat SemiBold"/>
              <a:sym typeface="Montserrat SemiBold"/>
            </a:endParaRPr>
          </a:p>
        </p:txBody>
      </p:sp>
      <p:sp>
        <p:nvSpPr>
          <p:cNvPr id="604" name="Google Shape;604;p92"/>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93"/>
          <p:cNvSpPr txBox="1"/>
          <p:nvPr/>
        </p:nvSpPr>
        <p:spPr>
          <a:xfrm>
            <a:off x="65218" y="2148450"/>
            <a:ext cx="8362200" cy="84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Instructional Design </a:t>
            </a:r>
            <a:r>
              <a:rPr b="0" i="0" lang="it" sz="2000" u="none" cap="none" strike="noStrike">
                <a:solidFill>
                  <a:schemeClr val="dk1"/>
                </a:solidFill>
                <a:latin typeface="Montserrat"/>
                <a:ea typeface="Montserrat"/>
                <a:cs typeface="Montserrat"/>
                <a:sym typeface="Montserrat"/>
              </a:rPr>
              <a:t>become an approach</a:t>
            </a:r>
            <a:r>
              <a:rPr b="0" i="0" lang="it" sz="2000" u="none" cap="none" strike="noStrike">
                <a:solidFill>
                  <a:schemeClr val="dk1"/>
                </a:solidFill>
                <a:latin typeface="Montserrat SemiBold"/>
                <a:ea typeface="Montserrat SemiBold"/>
                <a:cs typeface="Montserrat SemiBold"/>
                <a:sym typeface="Montserrat SemiBold"/>
              </a:rPr>
              <a:t> to designing and developing learning experiences. </a:t>
            </a:r>
            <a:endParaRPr b="0" i="0" sz="2000" u="none" cap="none" strike="noStrike">
              <a:solidFill>
                <a:schemeClr val="dk1"/>
              </a:solidFill>
              <a:latin typeface="Montserrat SemiBold"/>
              <a:ea typeface="Montserrat SemiBold"/>
              <a:cs typeface="Montserrat SemiBold"/>
              <a:sym typeface="Montserrat SemiBold"/>
            </a:endParaRPr>
          </a:p>
        </p:txBody>
      </p:sp>
      <p:sp>
        <p:nvSpPr>
          <p:cNvPr id="610" name="Google Shape;610;p93"/>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94"/>
          <p:cNvSpPr txBox="1"/>
          <p:nvPr/>
        </p:nvSpPr>
        <p:spPr>
          <a:xfrm>
            <a:off x="53963" y="1971450"/>
            <a:ext cx="83622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a:ea typeface="Montserrat"/>
                <a:cs typeface="Montserrat"/>
                <a:sym typeface="Montserrat"/>
              </a:rPr>
              <a:t>So there were the</a:t>
            </a:r>
            <a:r>
              <a:rPr b="0" i="0" lang="it" sz="2000" u="none" cap="none" strike="noStrike">
                <a:solidFill>
                  <a:schemeClr val="dk1"/>
                </a:solidFill>
                <a:latin typeface="Montserrat SemiBold"/>
                <a:ea typeface="Montserrat SemiBold"/>
                <a:cs typeface="Montserrat SemiBold"/>
                <a:sym typeface="Montserrat SemiBold"/>
              </a:rPr>
              <a:t> connection with Design thinking, that is an agile user-centered approach and </a:t>
            </a:r>
            <a:r>
              <a:rPr b="0" i="0" lang="it" sz="2000" u="none" cap="none" strike="noStrike">
                <a:solidFill>
                  <a:schemeClr val="dk1"/>
                </a:solidFill>
                <a:latin typeface="Montserrat"/>
                <a:ea typeface="Montserrat"/>
                <a:cs typeface="Montserrat"/>
                <a:sym typeface="Montserrat"/>
              </a:rPr>
              <a:t>has begun </a:t>
            </a:r>
            <a:r>
              <a:rPr b="0" i="0" lang="it" sz="2000" u="none" cap="none" strike="noStrike">
                <a:solidFill>
                  <a:schemeClr val="dk1"/>
                </a:solidFill>
                <a:latin typeface="Montserrat SemiBold"/>
                <a:ea typeface="Montserrat SemiBold"/>
                <a:cs typeface="Montserrat SemiBold"/>
                <a:sym typeface="Montserrat SemiBold"/>
              </a:rPr>
              <a:t>to be applied in the field of Instructional Design.</a:t>
            </a:r>
            <a:endParaRPr b="0" i="0" sz="2000" u="none" cap="none" strike="noStrike">
              <a:solidFill>
                <a:schemeClr val="dk1"/>
              </a:solidFill>
              <a:latin typeface="Montserrat SemiBold"/>
              <a:ea typeface="Montserrat SemiBold"/>
              <a:cs typeface="Montserrat SemiBold"/>
              <a:sym typeface="Montserrat SemiBold"/>
            </a:endParaRPr>
          </a:p>
        </p:txBody>
      </p:sp>
      <p:sp>
        <p:nvSpPr>
          <p:cNvPr id="616" name="Google Shape;616;p94"/>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95"/>
          <p:cNvSpPr txBox="1"/>
          <p:nvPr/>
        </p:nvSpPr>
        <p:spPr>
          <a:xfrm>
            <a:off x="53963" y="1971450"/>
            <a:ext cx="83622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Design Thinking is a process </a:t>
            </a:r>
            <a:r>
              <a:rPr b="0" i="0" lang="it" sz="2000" u="none" cap="none" strike="noStrike">
                <a:solidFill>
                  <a:schemeClr val="dk1"/>
                </a:solidFill>
                <a:latin typeface="Montserrat"/>
                <a:ea typeface="Montserrat"/>
                <a:cs typeface="Montserrat"/>
                <a:sym typeface="Montserrat"/>
              </a:rPr>
              <a:t>that embodies </a:t>
            </a:r>
            <a:r>
              <a:rPr b="0" i="0" lang="it" sz="2000" u="none" cap="none" strike="noStrike">
                <a:solidFill>
                  <a:schemeClr val="dk1"/>
                </a:solidFill>
                <a:latin typeface="Montserrat SemiBold"/>
                <a:ea typeface="Montserrat SemiBold"/>
                <a:cs typeface="Montserrat SemiBold"/>
                <a:sym typeface="Montserrat SemiBold"/>
              </a:rPr>
              <a:t>empathetic design of solutions </a:t>
            </a:r>
            <a:r>
              <a:rPr b="0" i="0" lang="it" sz="2000" u="none" cap="none" strike="noStrike">
                <a:solidFill>
                  <a:schemeClr val="dk1"/>
                </a:solidFill>
                <a:latin typeface="Montserrat"/>
                <a:ea typeface="Montserrat"/>
                <a:cs typeface="Montserrat"/>
                <a:sym typeface="Montserrat"/>
              </a:rPr>
              <a:t>and </a:t>
            </a:r>
            <a:r>
              <a:rPr b="0" i="0" lang="it" sz="2000" u="none" cap="none" strike="noStrike">
                <a:solidFill>
                  <a:schemeClr val="dk1"/>
                </a:solidFill>
                <a:latin typeface="Montserrat SemiBold"/>
                <a:ea typeface="Montserrat SemiBold"/>
                <a:cs typeface="Montserrat SemiBold"/>
                <a:sym typeface="Montserrat SemiBold"/>
              </a:rPr>
              <a:t>iterations of ideation </a:t>
            </a:r>
            <a:r>
              <a:rPr b="0" i="0" lang="it" sz="2000" u="none" cap="none" strike="noStrike">
                <a:solidFill>
                  <a:schemeClr val="dk1"/>
                </a:solidFill>
                <a:latin typeface="Montserrat"/>
                <a:ea typeface="Montserrat"/>
                <a:cs typeface="Montserrat"/>
                <a:sym typeface="Montserrat"/>
              </a:rPr>
              <a:t>and </a:t>
            </a:r>
            <a:r>
              <a:rPr b="0" i="0" lang="it" sz="2000" u="none" cap="none" strike="noStrike">
                <a:solidFill>
                  <a:schemeClr val="dk1"/>
                </a:solidFill>
                <a:latin typeface="Montserrat SemiBold"/>
                <a:ea typeface="Montserrat SemiBold"/>
                <a:cs typeface="Montserrat SemiBold"/>
                <a:sym typeface="Montserrat SemiBold"/>
              </a:rPr>
              <a:t>innovation while engaging in problem solving. </a:t>
            </a:r>
            <a:endParaRPr b="0" i="0" sz="2000" u="none" cap="none" strike="noStrike">
              <a:solidFill>
                <a:schemeClr val="dk1"/>
              </a:solidFill>
              <a:latin typeface="Montserrat SemiBold"/>
              <a:ea typeface="Montserrat SemiBold"/>
              <a:cs typeface="Montserrat SemiBold"/>
              <a:sym typeface="Montserrat SemiBold"/>
            </a:endParaRPr>
          </a:p>
        </p:txBody>
      </p:sp>
      <p:sp>
        <p:nvSpPr>
          <p:cNvPr id="622" name="Google Shape;622;p95"/>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96"/>
          <p:cNvSpPr txBox="1"/>
          <p:nvPr/>
        </p:nvSpPr>
        <p:spPr>
          <a:xfrm>
            <a:off x="53963" y="1971450"/>
            <a:ext cx="83622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Design thinking </a:t>
            </a:r>
            <a:r>
              <a:rPr b="0" i="0" lang="it" sz="2000" u="none" cap="none" strike="noStrike">
                <a:solidFill>
                  <a:schemeClr val="dk1"/>
                </a:solidFill>
                <a:latin typeface="Montserrat"/>
                <a:ea typeface="Montserrat"/>
                <a:cs typeface="Montserrat"/>
                <a:sym typeface="Montserrat"/>
              </a:rPr>
              <a:t>has been </a:t>
            </a:r>
            <a:r>
              <a:rPr b="0" i="0" lang="it" sz="2000" u="none" cap="none" strike="noStrike">
                <a:solidFill>
                  <a:schemeClr val="dk1"/>
                </a:solidFill>
                <a:latin typeface="Montserrat SemiBold"/>
                <a:ea typeface="Montserrat SemiBold"/>
                <a:cs typeface="Montserrat SemiBold"/>
                <a:sym typeface="Montserrat SemiBold"/>
              </a:rPr>
              <a:t>found to improve outcomes in many contexts as it can lead to innovative human-centred solutions </a:t>
            </a:r>
            <a:r>
              <a:rPr b="0" i="0" lang="it" sz="2000" u="none" cap="none" strike="noStrike">
                <a:solidFill>
                  <a:schemeClr val="dk1"/>
                </a:solidFill>
                <a:latin typeface="Montserrat"/>
                <a:ea typeface="Montserrat"/>
                <a:cs typeface="Montserrat"/>
                <a:sym typeface="Montserrat"/>
              </a:rPr>
              <a:t>which are </a:t>
            </a:r>
            <a:r>
              <a:rPr b="0" i="0" lang="it" sz="2000" u="none" cap="none" strike="noStrike">
                <a:solidFill>
                  <a:schemeClr val="dk1"/>
                </a:solidFill>
                <a:latin typeface="Montserrat SemiBold"/>
                <a:ea typeface="Montserrat SemiBold"/>
                <a:cs typeface="Montserrat SemiBold"/>
                <a:sym typeface="Montserrat SemiBold"/>
              </a:rPr>
              <a:t>more inclusive</a:t>
            </a:r>
            <a:endParaRPr b="0" i="0" sz="2000" u="none" cap="none" strike="noStrike">
              <a:solidFill>
                <a:schemeClr val="dk1"/>
              </a:solidFill>
              <a:latin typeface="Montserrat SemiBold"/>
              <a:ea typeface="Montserrat SemiBold"/>
              <a:cs typeface="Montserrat SemiBold"/>
              <a:sym typeface="Montserrat SemiBold"/>
            </a:endParaRPr>
          </a:p>
        </p:txBody>
      </p:sp>
      <p:sp>
        <p:nvSpPr>
          <p:cNvPr id="628" name="Google Shape;628;p96"/>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97"/>
          <p:cNvSpPr txBox="1"/>
          <p:nvPr/>
        </p:nvSpPr>
        <p:spPr>
          <a:xfrm>
            <a:off x="53963" y="1971450"/>
            <a:ext cx="83622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So in the context of Instructional Design, the introduction of design thinking is part of </a:t>
            </a:r>
            <a:r>
              <a:rPr b="0" i="0" lang="it" sz="2000" u="none" cap="none" strike="noStrike">
                <a:solidFill>
                  <a:schemeClr val="dk1"/>
                </a:solidFill>
                <a:latin typeface="Montserrat"/>
                <a:ea typeface="Montserrat"/>
                <a:cs typeface="Montserrat"/>
                <a:sym typeface="Montserrat"/>
              </a:rPr>
              <a:t>the increasing</a:t>
            </a:r>
            <a:r>
              <a:rPr b="0" i="0" lang="it" sz="2000" u="none" cap="none" strike="noStrike">
                <a:solidFill>
                  <a:schemeClr val="dk1"/>
                </a:solidFill>
                <a:latin typeface="Montserrat SemiBold"/>
                <a:ea typeface="Montserrat SemiBold"/>
                <a:cs typeface="Montserrat SemiBold"/>
                <a:sym typeface="Montserrat SemiBold"/>
              </a:rPr>
              <a:t> shift towards more agile </a:t>
            </a:r>
            <a:r>
              <a:rPr b="0" i="0" lang="it" sz="2000" u="none" cap="none" strike="noStrike">
                <a:solidFill>
                  <a:schemeClr val="dk1"/>
                </a:solidFill>
                <a:latin typeface="Montserrat"/>
                <a:ea typeface="Montserrat"/>
                <a:cs typeface="Montserrat"/>
                <a:sym typeface="Montserrat"/>
              </a:rPr>
              <a:t>and </a:t>
            </a:r>
            <a:r>
              <a:rPr b="0" i="0" lang="it" sz="2000" u="none" cap="none" strike="noStrike">
                <a:solidFill>
                  <a:schemeClr val="dk1"/>
                </a:solidFill>
                <a:latin typeface="Montserrat SemiBold"/>
                <a:ea typeface="Montserrat SemiBold"/>
                <a:cs typeface="Montserrat SemiBold"/>
                <a:sym typeface="Montserrat SemiBold"/>
              </a:rPr>
              <a:t>user-centered approaches.</a:t>
            </a:r>
            <a:endParaRPr b="0" i="0" sz="2000" u="none" cap="none" strike="noStrike">
              <a:solidFill>
                <a:schemeClr val="dk1"/>
              </a:solidFill>
              <a:latin typeface="Montserrat SemiBold"/>
              <a:ea typeface="Montserrat SemiBold"/>
              <a:cs typeface="Montserrat SemiBold"/>
              <a:sym typeface="Montserrat SemiBold"/>
            </a:endParaRPr>
          </a:p>
        </p:txBody>
      </p:sp>
      <p:sp>
        <p:nvSpPr>
          <p:cNvPr id="634" name="Google Shape;634;p97"/>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98"/>
          <p:cNvSpPr txBox="1"/>
          <p:nvPr/>
        </p:nvSpPr>
        <p:spPr>
          <a:xfrm>
            <a:off x="53963" y="1440450"/>
            <a:ext cx="83622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However, </a:t>
            </a:r>
            <a:r>
              <a:rPr b="0" i="0" lang="it" sz="2000" u="none" cap="none" strike="noStrike">
                <a:solidFill>
                  <a:schemeClr val="dk1"/>
                </a:solidFill>
                <a:latin typeface="Montserrat"/>
                <a:ea typeface="Montserrat"/>
                <a:cs typeface="Montserrat"/>
                <a:sym typeface="Montserrat"/>
              </a:rPr>
              <a:t>the</a:t>
            </a:r>
            <a:r>
              <a:rPr b="0" i="0" lang="it" sz="2000" u="none" cap="none" strike="noStrike">
                <a:solidFill>
                  <a:schemeClr val="dk1"/>
                </a:solidFill>
                <a:latin typeface="Montserrat SemiBold"/>
                <a:ea typeface="Montserrat SemiBold"/>
                <a:cs typeface="Montserrat SemiBold"/>
                <a:sym typeface="Montserrat SemiBold"/>
              </a:rPr>
              <a:t> key difference </a:t>
            </a:r>
            <a:r>
              <a:rPr b="0" i="0" lang="it" sz="2000" u="none" cap="none" strike="noStrike">
                <a:solidFill>
                  <a:schemeClr val="dk1"/>
                </a:solidFill>
                <a:latin typeface="Montserrat"/>
                <a:ea typeface="Montserrat"/>
                <a:cs typeface="Montserrat"/>
                <a:sym typeface="Montserrat"/>
              </a:rPr>
              <a:t>between </a:t>
            </a:r>
            <a:r>
              <a:rPr b="0" i="0" lang="it" sz="2000" u="none" cap="none" strike="noStrike">
                <a:solidFill>
                  <a:schemeClr val="dk1"/>
                </a:solidFill>
                <a:latin typeface="Montserrat SemiBold"/>
                <a:ea typeface="Montserrat SemiBold"/>
                <a:cs typeface="Montserrat SemiBold"/>
                <a:sym typeface="Montserrat SemiBold"/>
              </a:rPr>
              <a:t>Design Thinking </a:t>
            </a:r>
            <a:r>
              <a:rPr b="0" i="0" lang="it" sz="2000" u="none" cap="none" strike="noStrike">
                <a:solidFill>
                  <a:schemeClr val="dk1"/>
                </a:solidFill>
                <a:latin typeface="Montserrat"/>
                <a:ea typeface="Montserrat"/>
                <a:cs typeface="Montserrat"/>
                <a:sym typeface="Montserrat"/>
              </a:rPr>
              <a:t>and other </a:t>
            </a:r>
            <a:r>
              <a:rPr b="0" i="0" lang="it" sz="2000" u="none" cap="none" strike="noStrike">
                <a:solidFill>
                  <a:schemeClr val="dk1"/>
                </a:solidFill>
                <a:latin typeface="Montserrat SemiBold"/>
                <a:ea typeface="Montserrat SemiBold"/>
                <a:cs typeface="Montserrat SemiBold"/>
                <a:sym typeface="Montserrat SemiBold"/>
              </a:rPr>
              <a:t>Instructional Design models</a:t>
            </a:r>
            <a:r>
              <a:rPr b="0" i="0" lang="it" sz="2000" u="none" cap="none" strike="noStrike">
                <a:solidFill>
                  <a:schemeClr val="dk1"/>
                </a:solidFill>
                <a:latin typeface="Montserrat"/>
                <a:ea typeface="Montserrat"/>
                <a:cs typeface="Montserrat"/>
                <a:sym typeface="Montserrat"/>
              </a:rPr>
              <a:t> is the </a:t>
            </a:r>
            <a:r>
              <a:rPr b="0" i="0" lang="it" sz="2000" u="none" cap="none" strike="noStrike">
                <a:solidFill>
                  <a:schemeClr val="dk1"/>
                </a:solidFill>
                <a:latin typeface="Montserrat SemiBold"/>
                <a:ea typeface="Montserrat SemiBold"/>
                <a:cs typeface="Montserrat SemiBold"/>
                <a:sym typeface="Montserrat SemiBold"/>
              </a:rPr>
              <a:t>emphasis on human-centered design and in particular empathizing with students or end users </a:t>
            </a:r>
            <a:r>
              <a:rPr b="0" i="0" lang="it" sz="2000" u="none" cap="none" strike="noStrike">
                <a:solidFill>
                  <a:schemeClr val="dk1"/>
                </a:solidFill>
                <a:latin typeface="Montserrat"/>
                <a:ea typeface="Montserrat"/>
                <a:cs typeface="Montserrat"/>
                <a:sym typeface="Montserrat"/>
              </a:rPr>
              <a:t>and </a:t>
            </a:r>
            <a:r>
              <a:rPr b="0" i="0" lang="it" sz="2000" u="none" cap="none" strike="noStrike">
                <a:solidFill>
                  <a:schemeClr val="dk1"/>
                </a:solidFill>
                <a:latin typeface="Montserrat SemiBold"/>
                <a:ea typeface="Montserrat SemiBold"/>
                <a:cs typeface="Montserrat SemiBold"/>
                <a:sym typeface="Montserrat SemiBold"/>
              </a:rPr>
              <a:t>seeing them as a person rather than an input</a:t>
            </a:r>
            <a:r>
              <a:rPr b="0" i="0" lang="it" sz="2000" u="none" cap="none" strike="noStrike">
                <a:solidFill>
                  <a:schemeClr val="dk1"/>
                </a:solidFill>
                <a:latin typeface="Montserrat"/>
                <a:ea typeface="Montserrat"/>
                <a:cs typeface="Montserrat"/>
                <a:sym typeface="Montserrat"/>
              </a:rPr>
              <a:t>. </a:t>
            </a:r>
            <a:endParaRPr b="0" i="0" sz="2000" u="none" cap="none" strike="noStrike">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000"/>
              <a:buFont typeface="Arial"/>
              <a:buNone/>
            </a:pPr>
            <a:r>
              <a:rPr b="0" i="0" lang="it" sz="2000" u="none" cap="none" strike="noStrike">
                <a:solidFill>
                  <a:schemeClr val="dk1"/>
                </a:solidFill>
                <a:latin typeface="Montserrat SemiBold"/>
                <a:ea typeface="Montserrat SemiBold"/>
                <a:cs typeface="Montserrat SemiBold"/>
                <a:sym typeface="Montserrat SemiBold"/>
              </a:rPr>
              <a:t>(Stefaniak, 2020)</a:t>
            </a:r>
            <a:endParaRPr b="0" i="0" sz="2000" u="none" cap="none" strike="noStrike">
              <a:solidFill>
                <a:schemeClr val="dk1"/>
              </a:solidFill>
              <a:latin typeface="Montserrat SemiBold"/>
              <a:ea typeface="Montserrat SemiBold"/>
              <a:cs typeface="Montserrat SemiBold"/>
              <a:sym typeface="Montserrat SemiBold"/>
            </a:endParaRPr>
          </a:p>
        </p:txBody>
      </p:sp>
      <p:sp>
        <p:nvSpPr>
          <p:cNvPr id="640" name="Google Shape;640;p98"/>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99"/>
          <p:cNvSpPr txBox="1"/>
          <p:nvPr/>
        </p:nvSpPr>
        <p:spPr>
          <a:xfrm>
            <a:off x="93399" y="1555800"/>
            <a:ext cx="8005800" cy="203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it" sz="3000" u="none" cap="none" strike="noStrike">
                <a:solidFill>
                  <a:srgbClr val="000000"/>
                </a:solidFill>
                <a:latin typeface="Montserrat"/>
                <a:ea typeface="Montserrat"/>
                <a:cs typeface="Montserrat"/>
                <a:sym typeface="Montserrat"/>
              </a:rPr>
              <a:t>3</a:t>
            </a:r>
            <a:endParaRPr b="1" i="0" sz="30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rPr b="0" i="0" lang="it" sz="3000" u="none" cap="none" strike="noStrike">
                <a:solidFill>
                  <a:srgbClr val="000000"/>
                </a:solidFill>
                <a:latin typeface="Montserrat Medium"/>
                <a:ea typeface="Montserrat Medium"/>
                <a:cs typeface="Montserrat Medium"/>
                <a:sym typeface="Montserrat Medium"/>
              </a:rPr>
              <a:t>DOORS — Porte aperte al desiderio come opportunità di rigenerazione sociale</a:t>
            </a:r>
            <a:endParaRPr b="0" i="0" sz="3000" u="none" cap="none" strike="noStrike">
              <a:solidFill>
                <a:srgbClr val="000000"/>
              </a:solidFill>
              <a:latin typeface="Montserrat Medium"/>
              <a:ea typeface="Montserrat Medium"/>
              <a:cs typeface="Montserrat Medium"/>
              <a:sym typeface="Montserrat Medium"/>
            </a:endParaRPr>
          </a:p>
        </p:txBody>
      </p:sp>
      <p:sp>
        <p:nvSpPr>
          <p:cNvPr id="646" name="Google Shape;646;p99"/>
          <p:cNvSpPr txBox="1"/>
          <p:nvPr>
            <p:ph idx="12" type="sldNum"/>
          </p:nvPr>
        </p:nvSpPr>
        <p:spPr>
          <a:xfrm>
            <a:off x="8472458" y="-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